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305" r:id="rId2"/>
    <p:sldId id="510" r:id="rId3"/>
    <p:sldId id="2140753671" r:id="rId4"/>
    <p:sldId id="1795" r:id="rId5"/>
    <p:sldId id="2140753917" r:id="rId6"/>
    <p:sldId id="2140753878" r:id="rId7"/>
    <p:sldId id="2140753943" r:id="rId8"/>
    <p:sldId id="2140753918" r:id="rId9"/>
    <p:sldId id="2140753952" r:id="rId10"/>
    <p:sldId id="2140753919" r:id="rId11"/>
    <p:sldId id="2140753951" r:id="rId12"/>
    <p:sldId id="2140753946" r:id="rId13"/>
    <p:sldId id="2140753934" r:id="rId14"/>
    <p:sldId id="2140753937" r:id="rId15"/>
    <p:sldId id="2140753940" r:id="rId16"/>
    <p:sldId id="2140753938" r:id="rId17"/>
    <p:sldId id="2140753941" r:id="rId18"/>
    <p:sldId id="2140753939" r:id="rId19"/>
    <p:sldId id="2140753920" r:id="rId20"/>
    <p:sldId id="2140753933" r:id="rId21"/>
    <p:sldId id="2140753957" r:id="rId22"/>
    <p:sldId id="2140753954" r:id="rId23"/>
    <p:sldId id="2140753956" r:id="rId24"/>
    <p:sldId id="2140753959" r:id="rId25"/>
    <p:sldId id="2140753921" r:id="rId26"/>
    <p:sldId id="2140753953" r:id="rId27"/>
    <p:sldId id="2140753950" r:id="rId28"/>
    <p:sldId id="2140753958" r:id="rId29"/>
    <p:sldId id="214075391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BC12F91-C5C4-5145-8FDB-611B9A0854BE}">
          <p14:sldIdLst>
            <p14:sldId id="305"/>
            <p14:sldId id="510"/>
            <p14:sldId id="2140753671"/>
            <p14:sldId id="1795"/>
            <p14:sldId id="2140753917"/>
            <p14:sldId id="2140753878"/>
            <p14:sldId id="2140753943"/>
            <p14:sldId id="2140753918"/>
            <p14:sldId id="2140753952"/>
            <p14:sldId id="2140753919"/>
            <p14:sldId id="2140753951"/>
            <p14:sldId id="2140753946"/>
            <p14:sldId id="2140753934"/>
            <p14:sldId id="2140753937"/>
            <p14:sldId id="2140753940"/>
            <p14:sldId id="2140753938"/>
            <p14:sldId id="2140753941"/>
            <p14:sldId id="2140753939"/>
            <p14:sldId id="2140753920"/>
            <p14:sldId id="2140753933"/>
            <p14:sldId id="2140753957"/>
            <p14:sldId id="2140753954"/>
            <p14:sldId id="2140753956"/>
            <p14:sldId id="2140753959"/>
            <p14:sldId id="2140753921"/>
            <p14:sldId id="2140753953"/>
            <p14:sldId id="2140753950"/>
            <p14:sldId id="2140753958"/>
            <p14:sldId id="2140753916"/>
          </p14:sldIdLst>
        </p14:section>
        <p14:section name="GUIDELINE &amp; SAMPLE" id="{0AC042C7-4D81-1B44-AE40-3EF052FEE31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1136"/>
    <a:srgbClr val="E6E7E8"/>
    <a:srgbClr val="33B2C1"/>
    <a:srgbClr val="19226D"/>
    <a:srgbClr val="BD93F9"/>
    <a:srgbClr val="F37121"/>
    <a:srgbClr val="B5B5B5"/>
    <a:srgbClr val="50B848"/>
    <a:srgbClr val="034EA2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44" autoAdjust="0"/>
    <p:restoredTop sz="75465" autoAdjust="0"/>
  </p:normalViewPr>
  <p:slideViewPr>
    <p:cSldViewPr snapToGrid="0">
      <p:cViewPr varScale="1">
        <p:scale>
          <a:sx n="87" d="100"/>
          <a:sy n="87" d="100"/>
        </p:scale>
        <p:origin x="1650" y="60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45524A-D9F4-7545-AB95-5226F9D348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AF79B1-55A0-5A4C-8442-40DC6CEBD8C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605CAF-285F-1248-96A4-68300F7F9840}" type="datetimeFigureOut">
              <a:rPr lang="en-VN" smtClean="0"/>
              <a:t>10/21/2022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E336C1-B440-0443-8FF8-F82E4A5B0D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F16BD-3B62-C946-A536-E43A745C7A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C45307-BBFD-0045-B4A6-B73E368179D6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571309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12EB2-7195-4DCC-A544-62F8933C210E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6B53C0-79AE-4DBD-9505-8B7D1F13E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991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B53C0-79AE-4DBD-9505-8B7D1F13E0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47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- Although the dataset for the project is in Boston US, through this project we can apply the same to cities in Vietnam if we have the data.</a:t>
            </a:r>
          </a:p>
          <a:p>
            <a:r>
              <a:rPr lang="en-US" sz="1200" dirty="0"/>
              <a:t>- Through this project, it is possible to understand some methods of processing tabular data</a:t>
            </a:r>
          </a:p>
          <a:p>
            <a:r>
              <a:rPr lang="en-US" sz="1200" dirty="0"/>
              <a:t>- How to choose the suitable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B53C0-79AE-4DBD-9505-8B7D1F13E0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283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- Although the dataset for the project is in Boston US, through this project we can apply the same to cities in Vietnam if we have the data.</a:t>
            </a:r>
          </a:p>
          <a:p>
            <a:r>
              <a:rPr lang="en-US" sz="1200" dirty="0"/>
              <a:t>- Through this project, it is possible to understand some methods of processing tabular data</a:t>
            </a:r>
          </a:p>
          <a:p>
            <a:r>
              <a:rPr lang="en-US" sz="1200" dirty="0"/>
              <a:t>- How to choose the suitable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B53C0-79AE-4DBD-9505-8B7D1F13E0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99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B53C0-79AE-4DBD-9505-8B7D1F13E08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212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B53C0-79AE-4DBD-9505-8B7D1F13E08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41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B53C0-79AE-4DBD-9505-8B7D1F13E08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522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B53C0-79AE-4DBD-9505-8B7D1F13E08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715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922DA9-E8C1-7A40-9EE6-89A4AED337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A68080BE-7587-6144-8ECC-8515B3AB1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780" y="190527"/>
            <a:ext cx="10515600" cy="711081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VN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0C19840-32F7-DE46-B2BC-767228E15B33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EC24A74-A217-A244-8E5E-725CBA69F673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FB2B6BA-9839-4346-8C17-5FEBDC196FD8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B560BE9-4881-E640-B746-48E2960FB1D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DA3FBC9-F771-A94D-8F55-34A40C7DFEB7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4304818-7278-3045-AD37-3EACA5B19337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15681373-A4D2-854A-A772-7DF263D2A29C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B5CC1C9-B1AF-DE46-B64D-05E162F783E3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535CBA73-2EF9-6C43-93B2-AD209F359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50334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gradFill>
          <a:gsLst>
            <a:gs pos="0">
              <a:srgbClr val="F37121"/>
            </a:gs>
            <a:gs pos="100000">
              <a:srgbClr val="F37121">
                <a:lumMod val="78000"/>
              </a:srgb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01194" y="0"/>
            <a:ext cx="11316023" cy="68580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ABBE93A-BCEF-DC40-9E10-EF9437C573D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36EA27E-8CE7-7946-BA7D-2A5B7CD3DD6B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CBD2B0A-DA75-6E46-ADD4-01709DEDDC31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7CB5EF6-A2BE-874C-81F7-B7C0975210AD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E7E0664-2B84-BB41-8518-00B11B020BF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EA0B64C-94BF-3047-96A4-214219A5E29A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70EDB5F8-0B01-B14A-B747-9970DE9705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031423"/>
            <a:ext cx="4590229" cy="2983912"/>
          </a:xfrm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VN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0D706DA2-622A-694F-9E32-399A0341F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0F276C8-BAF3-6D41-BC38-159A0A3363B1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133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gradFill>
          <a:gsLst>
            <a:gs pos="0">
              <a:srgbClr val="19226D"/>
            </a:gs>
            <a:gs pos="100000">
              <a:srgbClr val="034EA2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573" y="188969"/>
            <a:ext cx="10692406" cy="6480061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BD5A0CA-896F-5040-8DAF-88D8CB5F47D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5307F0D-20CE-2C43-9111-680FF872B31E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752C12-EA75-1D42-8090-9CAAABA2BE1B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C481A09-20D9-0344-BC0D-5862ED52879F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7019DD4-7619-5A43-909F-46685D0828B6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BEE4AE0-435F-A246-BC97-254FF6FD2FC8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267313A-9ABD-E743-8449-A133A5994D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0460" y="1904022"/>
            <a:ext cx="4590229" cy="2983912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VN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8CE7A170-D609-0442-B622-507B0955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7BA9CE5-C61D-5146-AE5D-E98FF770E4C1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4915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bg>
      <p:bgPr>
        <a:gradFill>
          <a:gsLst>
            <a:gs pos="0">
              <a:srgbClr val="034EA2"/>
            </a:gs>
            <a:gs pos="100000">
              <a:srgbClr val="19226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0496" y="0"/>
            <a:ext cx="5741504" cy="691124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735559F-6A4D-3D46-A124-8E92E72916D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0546CB8-8956-FB42-8301-C979C61BC709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BB3BF3F-B4C0-DB48-BEAB-AE030ED5561C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E6F7DEE-ADF4-014B-BB30-738AF781602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5DB4BA4-4144-DB47-B55F-5E26F8713151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5A60B6-D16E-414C-B473-98F4A577397A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40785EB-CF37-DC42-BD82-99A0EF8D0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771" y="1904022"/>
            <a:ext cx="4590229" cy="2983912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VN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C18A648-65E2-694F-B913-185E31E5D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513BF2B-FCE2-CD4F-AF32-06ABF067538A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740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304BD9A-B871-1444-AF72-D9F26AA0F3F4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5D4035C-5E60-4744-9AD4-D74676CB465F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2C916E2-A7AD-AF49-9466-F4FAECDFD731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40AD99B-A276-D948-B3DF-84B40E7E8737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41C1B2-9D59-054F-B23A-DA8D36145C81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D489F30-14C2-B04B-B0FB-D1722710AF0A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A53FB58-8D65-2B4C-8037-E43514F049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263" y="2014074"/>
            <a:ext cx="4590229" cy="2983912"/>
          </a:xfrm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VN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D2DF389-EA04-DA47-B7AC-DF1D0EE61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0A25BB1-4BFF-7848-B386-C9BDC3C39487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495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BDD32B8-E926-4C49-B42B-C549BB93DC7D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F1F3743-0878-5146-BB9E-B85F244ACC2C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B3B3AAB-8D9A-A24B-8B0B-555B2C69C9A8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7D0A365-3B17-584B-BCE1-2FC31F56CCF3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686EC9-4414-7C4A-99D5-16E7A9E088F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A106ED-CBBE-7F4F-AA8D-4B863E6EC6A2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E12862F-7974-D540-9F98-6540B214E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26D76CD-2C74-1A43-A528-6A27E584E903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383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105BD56-A8E0-E444-BE9C-22203E4DCF3E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B9A621C-3FEA-F44A-9FB8-4BFCEB404982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7588913-168E-054F-8189-51B637B7757E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CE238BA-B121-984B-ACE5-3CC621D43F30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549F2E8-A40E-7245-A2A9-037C4416B88E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307555D-F79C-E344-874C-925FC8A7E3EF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D752961-38D0-8244-BF6A-A7591FA4D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A83E1E6-DB8F-8F46-B7A2-A20D6BC8F3FB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37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0268F06-6D8C-A942-978A-EBE9B5D7AB2A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62B717D-08C7-2744-8CC5-2D559DBD2EE8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913A8CF-7152-2446-A66F-E48E95479DDA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AD5876-3601-7D4A-BDA6-59B2077E8C39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37CB65-F8A1-5740-9AB3-6E953026B9C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0966305-24F7-5C41-91AB-9BCD192C42F9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DC1B114B-679E-1447-80FB-878BAB868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0951DA9-663C-6944-AE1B-BB407FF15AE8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516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B57E445-7F46-3543-BAB1-C913D79DDE0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9EF23F-BFCA-B147-B2F2-0A9C687DEB0A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DB66F4A-3476-8C49-9F5A-C4B16631D55D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0043553-159C-6742-861C-15FF86F2922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9051973-9FBF-4248-B549-ED04EC20C11A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DF2C659-F3B4-A140-8E46-CF309A825938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40A1F0A9-C1BC-0846-9F7F-9E4C5F9B712C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04C3B871-8E80-D147-AC5A-CA2786549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B9C7E04-5600-C04F-BCF0-677B4EA95FAC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075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88BD8ED-C1DC-034B-B158-4BE8F9B0D943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05ACCF9-E8B6-454A-8880-A457C84DBC22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31AE5EC-1955-4647-9D1B-3D5929493AFC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DBF357B-0703-BE4E-BEB2-AC1116A4205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870F2C9-B61D-CA4F-B3E0-B4C6EA86933F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50435E5-74F1-AD49-91CE-B5DDAF93F835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9FC3BC43-DD90-C240-B379-14C16F453717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E1F68626-6D9B-3B4D-919B-1757045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0A3B17A-5D0F-3D41-94A2-21C3023AA403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977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7928F62-9533-614D-A666-9C368BE226A0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BB1EB6C-932C-2545-A0C5-6146B631E221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C05784-72DA-684A-A79B-6FC3CA9A3246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F8295BF-3345-EC4A-87A5-C9346CAD738D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A86D31D-77A7-3B42-83A0-B4960390D88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268FF6-5451-D940-A9E3-A11A5F7E7487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1A0F73E1-56D3-5A45-8C32-3246C3CBE991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FD54FD55-DFC2-954C-A607-134D7A550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4F9A92B-FCF3-EC44-A6E3-BA6C1880C422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428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612335-2155-F144-ACF9-10F9E55DD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2958987-FE12-6A45-AB06-D3F0A4B0B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780" y="190527"/>
            <a:ext cx="10515600" cy="711081"/>
          </a:xfrm>
        </p:spPr>
        <p:txBody>
          <a:bodyPr>
            <a:normAutofit/>
          </a:bodyPr>
          <a:lstStyle>
            <a:lvl1pPr algn="l">
              <a:defRPr sz="2800">
                <a:solidFill>
                  <a:srgbClr val="19226D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VN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67324A7-459A-EC4A-96C9-632E9AB197B2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8ECB69-26E2-0242-8339-71783BE7D842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9BDF857-1D12-854A-9A20-B19E33C36FE5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F6517F5-CBA0-D641-9E92-7FDFE839EFEB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1F79581-5D79-4E47-A23D-2897202FF386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CA70723-60A1-8B4C-8C3F-FC53EA379972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9D44BE42-DB45-BD41-9A16-5FF7BB95D082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A50D04F-B7A3-A543-B2F0-FF35C1B16E1F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EB6FA0AC-3B13-B046-940B-897CAC426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106127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23207F-7F2B-6847-B1E2-6F312566FA50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2863A1F-56A7-4D4F-B1F1-56A6D63FE859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5EFEFDF-1FED-D24B-89C1-F137C46A7294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58113C5-FBC8-2C4C-9C32-170C7AF3F218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DD20727-BEC2-CA46-B768-7270590A7D3A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D33F4F9-294B-9741-AEBE-A56B07736D0D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CF7DA214-0924-C644-B46E-C091356CB1E0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BD65B28E-882F-5049-8082-3AE8D7E8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1D17853-9707-8E4D-B4BC-8AEEE936309A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8730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21E8B7C2-3D08-FF46-B7DA-29A7DBF99B4B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2A039A0-752F-7941-8751-951E4D70FAA7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B5B5B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C696A51-B607-EE4C-8EAC-CE410EB96DCA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A463106-A149-F344-846F-5D3C8F895CC1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84646FD-4AD2-8041-BDCD-4F15C1700F66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72A27DA-A29D-3041-82EB-6DFEAECC6047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53EC4D3-CFE3-514B-8366-113FF44C7EA0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1E85CD-0F2F-214E-AAC3-0B54746A33E7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49B45AF-3F2C-4441-95F0-A57FE30F372F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787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C1829F5-E813-014A-91B6-5905122BF5F5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B5B5B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4F47E8-0B22-164A-AB89-8F5F3D94E8BB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9B48888-9927-9A4F-84EF-F90B8506DA0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148A6B1-2B11-6C45-B698-942094BEF1E0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F7BD98C-B630-7449-80C8-AC2BE47A0D5D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84635BA-1B80-6D46-B414-05762970E34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C80CBD7-5AB0-704E-BD0C-E2E30F8D2D55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75AF1C-0978-B844-AD06-43F283D92D7B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086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3FACD85-5ABA-6F4C-AA07-79596C5F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8D8A48-E873-274D-857F-CFACA1912FF0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9BD30A3-D37D-6D43-ACC6-8A47514F77A8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413027-E9CE-0C45-9072-EAB54161DC44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0C31FD4-5BAA-5B4E-822A-2DE44572797F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00FF8BE-D6A2-4A44-A4E9-177DD4D6D843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7587291-AFEE-3741-81A4-DF55898929D5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28B5558-D069-9145-9A74-C141791432BC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037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2241DDB1-5601-BE4B-9512-CBC8913FF5DC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B5B5B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73990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29EB11F-D043-7441-AA75-519D965E19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63B9A03-E856-134D-8A06-24CFAC6C851F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1CD68F0-B45C-5941-AA2B-577A84F07969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ABAFDF-0A8B-6944-8936-304BE90EA2CB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3797118-B6B6-1F4E-BEDC-5AA4E1DA6790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43ADEE7-0AA6-0944-A43F-34C0D4923E1E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7FD1791-6CF5-4542-A218-017F64FBA02C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81DFE14-2BAA-3742-A711-56BE59348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559F2F4-37E4-7A45-8ECB-451B5E4152D9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493B48-3DA7-E947-AEEC-81EB55D64B80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349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bg>
      <p:bgPr>
        <a:gradFill>
          <a:gsLst>
            <a:gs pos="0">
              <a:srgbClr val="50B848"/>
            </a:gs>
            <a:gs pos="37000">
              <a:srgbClr val="356D5B"/>
            </a:gs>
            <a:gs pos="100000">
              <a:srgbClr val="19226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852D304-8DB3-CF44-A52F-E79EA93F6731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A2A6B6E-39E3-4E41-9202-479D05FB06BB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086C675-CEB7-C441-A3D7-3279FFE56275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B7E4B97-6890-E146-927A-8C5BF4E79AA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A7DB3E0-73EE-714B-9C0E-76E2C9A411F4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9C1F5A4-D68F-AC43-B7E3-3C475A72C661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7D5CD0C2-5822-1944-BC57-FD19E766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C95442A-32A5-D34D-84ED-EB9840F371BF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136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ED8A6C4-8D48-A741-8E70-35BC8A7DF24D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F7E00B9-D6C8-2C45-B19B-C85C8186A241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AE58C11-7699-7D48-BC93-F583C9E5E40D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AA8190-FCEC-DF44-9F5A-10095FB162E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68B8A4F-3496-5B43-8E20-569DE91627CB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C307A14-4347-714F-9635-2188B14053F6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D7F839E2-1874-E14B-B9AE-C8EDD5809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45219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bg>
      <p:bgPr>
        <a:gradFill>
          <a:gsLst>
            <a:gs pos="0">
              <a:srgbClr val="3EA9C1"/>
            </a:gs>
            <a:gs pos="100000">
              <a:srgbClr val="034EA2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D3AAA28-FEA8-F249-8C46-A1D9B8007B13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E337708-4B47-6A4D-A778-1A9A1C2998A5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84CFB43-A9C1-9E4A-99E5-F2E03F726208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7D9DA35-3C5D-C940-ACA0-E14928613982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A8F42C-1C2B-DC4D-8DCE-BE6E4CCFEFCE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C7876C1-57B3-8949-B0D9-E5AD7654E256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B36B756-1EFD-8542-A4AC-B957DB00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F021668-ABFC-DF4D-AD1B-E4EBE1BE3048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E955BCA-127F-1747-9BB8-7DB78C582DF5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723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bg>
      <p:bgPr>
        <a:solidFill>
          <a:srgbClr val="F37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05DAED6-FABE-0348-A0EC-10445981CC05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02DDD32-343F-244B-AE10-ECD5984E08C5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58CDBB3-514A-EA4D-A65A-923A52654281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6C3288D-3C42-C444-A377-A39683C4DFCD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515EF48-46AB-EB40-AEC8-384AB0AB635D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F8D4DE-5470-E547-BDF8-909AF456C069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B423D82-B217-F24D-9A4B-51E3223C7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9B4AE42-994A-3445-A045-ECB259BE3B96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0470A95-B716-5F46-9278-41BECDD385DC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153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32EEAE7-A53A-8540-823B-1A5B586202B8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A9E292F-D15B-3440-BFF3-EED8802880FB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A3519CF-8166-9E42-8146-B6397D55AFAA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A8C4D0A-95C4-5E49-A977-8A1BC8922F1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7968C13-89E8-4D45-9D89-7098A62AE4AC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A1EF8AC-6BF2-5543-8AA6-186E6A781219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7005A36C-3143-D84B-84B4-F891BB150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AAF25899-1F00-A841-8F4B-2A9601DD1325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451E643-497F-0546-B045-5080C05B28C4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724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831E717-6F65-B14B-A854-F3079D6FA43D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BFF991D-922B-BD4C-822C-9BF7D5E9CA2F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288FF5-FB11-2D4C-9263-0722A01A70F3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E27A1BA-8FA6-5042-AF5E-3DC09C5DBC3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0E9A48A-826B-DD48-B0AC-5902E8C234FA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3065AE7-E2E1-4247-A38D-6FD592E308B4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50E99BC-F599-F045-9C5F-F182A291F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1187FFA-5693-384A-B7D7-421716AFCC1B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1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3927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FPT SOFTWARE – SLIDE MASTER</a:t>
            </a:r>
          </a:p>
        </p:txBody>
      </p:sp>
    </p:spTree>
    <p:extLst>
      <p:ext uri="{BB962C8B-B14F-4D97-AF65-F5344CB8AC3E}">
        <p14:creationId xmlns:p14="http://schemas.microsoft.com/office/powerpoint/2010/main" val="2455494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63" r:id="rId3"/>
    <p:sldLayoutId id="2147483662" r:id="rId4"/>
    <p:sldLayoutId id="2147483667" r:id="rId5"/>
    <p:sldLayoutId id="2147483659" r:id="rId6"/>
    <p:sldLayoutId id="2147483660" r:id="rId7"/>
    <p:sldLayoutId id="2147483652" r:id="rId8"/>
    <p:sldLayoutId id="2147483665" r:id="rId9"/>
    <p:sldLayoutId id="2147483658" r:id="rId10"/>
    <p:sldLayoutId id="2147483657" r:id="rId11"/>
    <p:sldLayoutId id="2147483664" r:id="rId12"/>
    <p:sldLayoutId id="2147483666" r:id="rId13"/>
    <p:sldLayoutId id="2147483661" r:id="rId14"/>
    <p:sldLayoutId id="2147483656" r:id="rId15"/>
    <p:sldLayoutId id="2147483651" r:id="rId16"/>
    <p:sldLayoutId id="2147483655" r:id="rId17"/>
    <p:sldLayoutId id="2147483649" r:id="rId18"/>
    <p:sldLayoutId id="2147483668" r:id="rId19"/>
    <p:sldLayoutId id="2147483669" r:id="rId20"/>
    <p:sldLayoutId id="2147483671" r:id="rId21"/>
    <p:sldLayoutId id="2147483688" r:id="rId22"/>
    <p:sldLayoutId id="2147483687" r:id="rId23"/>
    <p:sldLayoutId id="2147483689" r:id="rId24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BR Omega VN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mpetitions/house-prices-advanced-regression-techniques/data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A36371D-70FE-6D4E-A499-682B6D9752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792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BC0877-AE0C-CD49-8CC8-08B15A284ECF}"/>
              </a:ext>
            </a:extLst>
          </p:cNvPr>
          <p:cNvSpPr txBox="1"/>
          <p:nvPr/>
        </p:nvSpPr>
        <p:spPr>
          <a:xfrm>
            <a:off x="652402" y="2591876"/>
            <a:ext cx="110773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6000" b="1" i="0" u="none" strike="noStrike" kern="1200" cap="none" spc="-100" normalizeH="0" baseline="0" noProof="0" dirty="0">
                <a:ln>
                  <a:noFill/>
                </a:ln>
                <a:solidFill>
                  <a:srgbClr val="F37121"/>
                </a:solidFill>
                <a:effectLst/>
                <a:uLnTx/>
                <a:uFillTx/>
                <a:latin typeface="BR Omega VN" pitchFamily="2" charset="77"/>
                <a:cs typeface="Arial" panose="020B0604020202020204" pitchFamily="34" charset="0"/>
              </a:rPr>
              <a:t>Final Project: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-100" normalizeH="0" baseline="0" noProof="0" dirty="0">
                <a:ln>
                  <a:noFill/>
                </a:ln>
                <a:solidFill>
                  <a:srgbClr val="33B2C1"/>
                </a:solidFill>
                <a:effectLst/>
                <a:uLnTx/>
                <a:uFillTx/>
                <a:latin typeface="BR Omega VN" pitchFamily="2" charset="77"/>
                <a:cs typeface="Arial" panose="020B0604020202020204" pitchFamily="34" charset="0"/>
              </a:rPr>
              <a:t>HOUSING</a:t>
            </a:r>
            <a:r>
              <a:rPr kumimoji="0" lang="en-US" sz="6000" b="1" i="0" u="none" strike="noStrike" kern="1200" cap="none" spc="-100" normalizeH="0" noProof="0" dirty="0">
                <a:ln>
                  <a:noFill/>
                </a:ln>
                <a:solidFill>
                  <a:srgbClr val="33B2C1"/>
                </a:solidFill>
                <a:effectLst/>
                <a:uLnTx/>
                <a:uFillTx/>
                <a:latin typeface="BR Omega VN" pitchFamily="2" charset="77"/>
                <a:cs typeface="Arial" panose="020B0604020202020204" pitchFamily="34" charset="0"/>
              </a:rPr>
              <a:t> PRICE </a:t>
            </a:r>
            <a:endParaRPr kumimoji="0" lang="en-US" sz="6000" b="1" i="0" u="none" strike="noStrike" kern="1200" cap="none" spc="-100" normalizeH="0" baseline="0" noProof="0" dirty="0">
              <a:ln>
                <a:noFill/>
              </a:ln>
              <a:solidFill>
                <a:srgbClr val="33B2C1"/>
              </a:solidFill>
              <a:effectLst/>
              <a:uLnTx/>
              <a:uFillTx/>
              <a:latin typeface="BR Omega VN" pitchFamily="2" charset="77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7698B22-C46F-4B4C-9C9C-8A895C284951}"/>
              </a:ext>
            </a:extLst>
          </p:cNvPr>
          <p:cNvGrpSpPr/>
          <p:nvPr/>
        </p:nvGrpSpPr>
        <p:grpSpPr>
          <a:xfrm>
            <a:off x="9298997" y="5791300"/>
            <a:ext cx="2609076" cy="482600"/>
            <a:chOff x="5181600" y="3683000"/>
            <a:chExt cx="2609076" cy="482600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4F2C8F40-082F-2A4A-ABAE-A6ECF09B9FD7}"/>
                </a:ext>
              </a:extLst>
            </p:cNvPr>
            <p:cNvSpPr/>
            <p:nvPr/>
          </p:nvSpPr>
          <p:spPr>
            <a:xfrm>
              <a:off x="5181600" y="3683000"/>
              <a:ext cx="2169900" cy="482600"/>
            </a:xfrm>
            <a:prstGeom prst="roundRect">
              <a:avLst>
                <a:gd name="adj" fmla="val 50000"/>
              </a:avLst>
            </a:prstGeom>
            <a:solidFill>
              <a:srgbClr val="01DDEC">
                <a:alpha val="20000"/>
              </a:srgbClr>
            </a:solidFill>
            <a:ln>
              <a:solidFill>
                <a:srgbClr val="01DD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7A60010-1FC5-0E4C-8CDE-2BFFCABD6DCE}"/>
                </a:ext>
              </a:extLst>
            </p:cNvPr>
            <p:cNvSpPr txBox="1"/>
            <p:nvPr/>
          </p:nvSpPr>
          <p:spPr>
            <a:xfrm>
              <a:off x="5337747" y="3764985"/>
              <a:ext cx="24529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October 06 2022</a:t>
              </a:r>
            </a:p>
          </p:txBody>
        </p:sp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D6A50D4-1895-CD4F-A67E-1B600BC6B833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609FAA3-2415-6144-862D-EAE8FFAEBD17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6421286-04AC-FC48-9D67-F26A7DE941EE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3F38E44-5D3E-994F-B8BC-F94A02DB877D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4B51C6E-16E1-D04E-B309-0EFDBB75B632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51D4680-8F6B-5A41-841B-AAEA6AA43669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B7B4C5-9A08-4E48-AEDA-791A0BE3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</a:t>
            </a:fld>
            <a:endParaRPr lang="x-non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E3798F-1801-8D47-AFE4-268C325D2879}"/>
              </a:ext>
            </a:extLst>
          </p:cNvPr>
          <p:cNvSpPr txBox="1"/>
          <p:nvPr/>
        </p:nvSpPr>
        <p:spPr>
          <a:xfrm>
            <a:off x="573369" y="5421968"/>
            <a:ext cx="6267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Pham Hoai Nguyen – nguyenphfx10512@funix.edu.vn</a:t>
            </a:r>
            <a:endParaRPr kumimoji="0" lang="en-US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14045" y="1914295"/>
            <a:ext cx="44470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spc="-100" dirty="0">
                <a:solidFill>
                  <a:srgbClr val="F37121"/>
                </a:solidFill>
                <a:latin typeface="BR Omega VN" pitchFamily="2" charset="77"/>
                <a:cs typeface="Arial" panose="020B0604020202020204" pitchFamily="34" charset="0"/>
              </a:rPr>
              <a:t>Subject: MLP305x_1.1-A_VN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4122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9492 1.11111E-6 L -2.29167E-6 1.1111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5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10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BC0877-AE0C-CD49-8CC8-08B15A284ECF}"/>
              </a:ext>
            </a:extLst>
          </p:cNvPr>
          <p:cNvSpPr txBox="1"/>
          <p:nvPr/>
        </p:nvSpPr>
        <p:spPr>
          <a:xfrm>
            <a:off x="689889" y="5180794"/>
            <a:ext cx="11077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4800" b="1" u="none" strike="noStrike" kern="1200" cap="none" spc="-100" normalizeH="0" baseline="0" noProof="0" dirty="0">
                <a:ln>
                  <a:noFill/>
                </a:ln>
                <a:solidFill>
                  <a:srgbClr val="33B2C1"/>
                </a:solidFill>
                <a:effectLst/>
                <a:uLnTx/>
                <a:uFillTx/>
                <a:latin typeface="BR Omega VN" pitchFamily="2" charset="77"/>
                <a:cs typeface="Arial" panose="020B0604020202020204" pitchFamily="34" charset="0"/>
              </a:rPr>
              <a:t>04.</a:t>
            </a:r>
            <a:r>
              <a:rPr kumimoji="0" lang="en-US" sz="4800" b="1" u="none" strike="noStrike" kern="1200" cap="none" spc="-100" normalizeH="0" baseline="0" noProof="0" dirty="0">
                <a:ln>
                  <a:noFill/>
                </a:ln>
                <a:solidFill>
                  <a:srgbClr val="0D1136"/>
                </a:solidFill>
                <a:effectLst/>
                <a:uLnTx/>
                <a:uFillTx/>
                <a:latin typeface="BR Omega VN" pitchFamily="2" charset="77"/>
                <a:cs typeface="Arial" panose="020B0604020202020204" pitchFamily="34" charset="0"/>
              </a:rPr>
              <a:t> </a:t>
            </a:r>
            <a:r>
              <a:rPr lang="en-US" sz="4800" b="1" dirty="0">
                <a:solidFill>
                  <a:schemeClr val="bg1"/>
                </a:solidFill>
                <a:latin typeface="BR Omega VN" pitchFamily="2" charset="77"/>
              </a:rPr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253627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9492 1.11111E-6 L -2.29167E-6 1.1111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11</a:t>
            </a:fld>
            <a:endParaRPr lang="x-none"/>
          </a:p>
        </p:txBody>
      </p:sp>
      <p:sp>
        <p:nvSpPr>
          <p:cNvPr id="19" name="Rectangle 18"/>
          <p:cNvSpPr/>
          <p:nvPr/>
        </p:nvSpPr>
        <p:spPr>
          <a:xfrm>
            <a:off x="238888" y="1637686"/>
            <a:ext cx="19111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D1136"/>
                </a:solidFill>
                <a:latin typeface="+mj-lt"/>
              </a:rPr>
              <a:t>Missing data</a:t>
            </a:r>
            <a:endParaRPr lang="en-US" sz="2400" dirty="0">
              <a:solidFill>
                <a:srgbClr val="0D1136"/>
              </a:solidFill>
              <a:effectLst/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38888" y="2355231"/>
            <a:ext cx="30708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Categorical encoding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38888" y="3072776"/>
            <a:ext cx="1114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Outlier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38888" y="4507866"/>
            <a:ext cx="23791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Feature creation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38888" y="5942956"/>
            <a:ext cx="24841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Feature selection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+mj-l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38888" y="5225411"/>
            <a:ext cx="2216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Feature scaling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+mj-l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38888" y="3790321"/>
            <a:ext cx="16537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Rare labels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+mj-lt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A60D3733-0C2F-F58E-0A0F-E7358D061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540" y="860260"/>
            <a:ext cx="6285004" cy="534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1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12</a:t>
            </a:fld>
            <a:endParaRPr lang="x-none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A641ABF0-3343-B823-47D5-3A7A127FC0DF}"/>
              </a:ext>
            </a:extLst>
          </p:cNvPr>
          <p:cNvSpPr txBox="1"/>
          <p:nvPr/>
        </p:nvSpPr>
        <p:spPr>
          <a:xfrm>
            <a:off x="751114" y="1010586"/>
            <a:ext cx="63093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ts val="1600"/>
              </a:spcAft>
            </a:pP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+mj-lt"/>
                <a:ea typeface="Rajdhani"/>
                <a:cs typeface="Rajdhani"/>
                <a:sym typeface="Rajdhani"/>
              </a:rPr>
              <a:t>Missing rate &gt; 20% 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5BBB9883-91FA-FD47-82E3-00CF8A4B00E4}"/>
              </a:ext>
            </a:extLst>
          </p:cNvPr>
          <p:cNvSpPr txBox="1"/>
          <p:nvPr/>
        </p:nvSpPr>
        <p:spPr>
          <a:xfrm>
            <a:off x="2118360" y="2178453"/>
            <a:ext cx="63093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ts val="1600"/>
              </a:spcAft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+mj-lt"/>
                <a:ea typeface="Rajdhani"/>
                <a:cs typeface="Rajdhani"/>
                <a:sym typeface="Rajdhani"/>
              </a:rPr>
              <a:t>- Remove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+mj-lt"/>
                <a:ea typeface="Rajdhani"/>
                <a:cs typeface="Rajdhani"/>
                <a:sym typeface="Rajdhani"/>
              </a:rPr>
              <a:t>MiscFeature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+mj-lt"/>
              <a:ea typeface="Rajdhani"/>
              <a:cs typeface="Rajdhani"/>
              <a:sym typeface="Rajdhani"/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000C9F98-B48C-BF31-AFBB-CFAD9636F080}"/>
              </a:ext>
            </a:extLst>
          </p:cNvPr>
          <p:cNvSpPr txBox="1"/>
          <p:nvPr/>
        </p:nvSpPr>
        <p:spPr>
          <a:xfrm>
            <a:off x="2118359" y="2664321"/>
            <a:ext cx="9193515" cy="91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+mj-lt"/>
                <a:ea typeface="Rajdhani"/>
                <a:cs typeface="Rajdhani"/>
                <a:sym typeface="Rajdhani"/>
              </a:rPr>
              <a:t>- Impute “NA” to the others, “NA” is a category (NA mean not exist)</a:t>
            </a:r>
          </a:p>
          <a:p>
            <a:pPr lvl="0">
              <a:spcAft>
                <a:spcPts val="1600"/>
              </a:spcAft>
            </a:pPr>
            <a:endParaRPr lang="en-US" sz="2000" dirty="0">
              <a:solidFill>
                <a:schemeClr val="tx2">
                  <a:lumMod val="50000"/>
                </a:schemeClr>
              </a:solidFill>
              <a:latin typeface="+mj-lt"/>
              <a:ea typeface="Rajdhani"/>
              <a:cs typeface="Rajdhani"/>
              <a:sym typeface="Rajdhani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140F1C6C-BF04-244D-9216-B0E91EE0DA6C}"/>
              </a:ext>
            </a:extLst>
          </p:cNvPr>
          <p:cNvSpPr txBox="1"/>
          <p:nvPr/>
        </p:nvSpPr>
        <p:spPr>
          <a:xfrm>
            <a:off x="751114" y="3429000"/>
            <a:ext cx="67469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ts val="1600"/>
              </a:spcAft>
            </a:pP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+mj-lt"/>
                <a:ea typeface="Rajdhani"/>
                <a:cs typeface="Rajdhani"/>
                <a:sym typeface="Rajdhani"/>
              </a:rPr>
              <a:t>Missing rate &lt; 20%</a:t>
            </a: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BC6BD4CE-59AC-103B-C4C3-5EE20720A5D3}"/>
              </a:ext>
            </a:extLst>
          </p:cNvPr>
          <p:cNvSpPr txBox="1"/>
          <p:nvPr/>
        </p:nvSpPr>
        <p:spPr>
          <a:xfrm>
            <a:off x="2118360" y="1687864"/>
            <a:ext cx="63093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ts val="1600"/>
              </a:spcAft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+mj-lt"/>
                <a:ea typeface="Rajdhani"/>
                <a:cs typeface="Rajdhani"/>
                <a:sym typeface="Rajdhani"/>
              </a:rPr>
              <a:t>- 5 features </a:t>
            </a: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7EE7D30C-2149-B007-696F-CAA3A566D0EB}"/>
              </a:ext>
            </a:extLst>
          </p:cNvPr>
          <p:cNvSpPr txBox="1"/>
          <p:nvPr/>
        </p:nvSpPr>
        <p:spPr>
          <a:xfrm>
            <a:off x="2305592" y="4210990"/>
            <a:ext cx="63093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ts val="1600"/>
              </a:spcAft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+mj-lt"/>
                <a:ea typeface="Rajdhani"/>
                <a:cs typeface="Rajdhani"/>
                <a:sym typeface="Rajdhani"/>
              </a:rPr>
              <a:t>- 14 features </a:t>
            </a:r>
          </a:p>
        </p:txBody>
      </p:sp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DB1BF33B-A506-67D9-7814-4DA4D85690F7}"/>
              </a:ext>
            </a:extLst>
          </p:cNvPr>
          <p:cNvSpPr txBox="1"/>
          <p:nvPr/>
        </p:nvSpPr>
        <p:spPr>
          <a:xfrm>
            <a:off x="2344780" y="4694312"/>
            <a:ext cx="85104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ts val="1600"/>
              </a:spcAft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+mj-lt"/>
                <a:ea typeface="Rajdhani"/>
                <a:cs typeface="Rajdhani"/>
                <a:sym typeface="Rajdhani"/>
              </a:rPr>
              <a:t>- Impute “NA” to Basement and Garage features (NA mean not exist)</a:t>
            </a:r>
          </a:p>
        </p:txBody>
      </p:sp>
      <p:sp>
        <p:nvSpPr>
          <p:cNvPr id="28" name="Hộp Văn bản 27">
            <a:extLst>
              <a:ext uri="{FF2B5EF4-FFF2-40B4-BE49-F238E27FC236}">
                <a16:creationId xmlns:a16="http://schemas.microsoft.com/office/drawing/2014/main" id="{650CF4CC-BF52-0EC2-66BA-AB4F92CF5A3D}"/>
              </a:ext>
            </a:extLst>
          </p:cNvPr>
          <p:cNvSpPr txBox="1"/>
          <p:nvPr/>
        </p:nvSpPr>
        <p:spPr>
          <a:xfrm>
            <a:off x="2344780" y="5203763"/>
            <a:ext cx="63093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ts val="1600"/>
              </a:spcAft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+mj-lt"/>
                <a:ea typeface="Rajdhani"/>
                <a:cs typeface="Rajdhani"/>
                <a:sym typeface="Rajdhani"/>
              </a:rPr>
              <a:t>- KNN imputer for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+mj-lt"/>
                <a:ea typeface="Rajdhani"/>
                <a:cs typeface="Rajdhani"/>
                <a:sym typeface="Rajdhani"/>
              </a:rPr>
              <a:t>LotFrontage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+mj-lt"/>
              <a:ea typeface="Rajdhani"/>
              <a:cs typeface="Rajdhani"/>
              <a:sym typeface="Rajdhani"/>
            </a:endParaRPr>
          </a:p>
        </p:txBody>
      </p:sp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4EAE63EB-AB9E-A3B8-B4EB-915C4379C6EC}"/>
              </a:ext>
            </a:extLst>
          </p:cNvPr>
          <p:cNvSpPr txBox="1"/>
          <p:nvPr/>
        </p:nvSpPr>
        <p:spPr>
          <a:xfrm>
            <a:off x="2370906" y="5765469"/>
            <a:ext cx="63093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ts val="1600"/>
              </a:spcAft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+mj-lt"/>
                <a:ea typeface="Rajdhani"/>
                <a:cs typeface="Rajdhani"/>
                <a:sym typeface="Rajdhani"/>
              </a:rPr>
              <a:t>- Mean, Mode for the others</a:t>
            </a:r>
          </a:p>
        </p:txBody>
      </p:sp>
    </p:spTree>
    <p:extLst>
      <p:ext uri="{BB962C8B-B14F-4D97-AF65-F5344CB8AC3E}">
        <p14:creationId xmlns:p14="http://schemas.microsoft.com/office/powerpoint/2010/main" val="316583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13</a:t>
            </a:fld>
            <a:endParaRPr lang="x-none"/>
          </a:p>
        </p:txBody>
      </p:sp>
      <p:sp>
        <p:nvSpPr>
          <p:cNvPr id="17" name="Rectangle 16"/>
          <p:cNvSpPr/>
          <p:nvPr/>
        </p:nvSpPr>
        <p:spPr>
          <a:xfrm>
            <a:off x="238888" y="1637686"/>
            <a:ext cx="19111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Missing data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8888" y="2355231"/>
            <a:ext cx="30708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D1136"/>
                </a:solidFill>
                <a:latin typeface="+mj-lt"/>
              </a:rPr>
              <a:t>Categorical encoding</a:t>
            </a:r>
            <a:endParaRPr lang="en-US" sz="2400" dirty="0">
              <a:solidFill>
                <a:srgbClr val="0D1136"/>
              </a:solidFill>
              <a:effectLst/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38888" y="3072776"/>
            <a:ext cx="1114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Outlier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38888" y="4507866"/>
            <a:ext cx="23791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Feature creation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38888" y="5942956"/>
            <a:ext cx="24841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Feature selection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38888" y="5225411"/>
            <a:ext cx="2216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Feature scaling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+mj-l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38888" y="3790321"/>
            <a:ext cx="16537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Rare labels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+mj-lt"/>
            </a:endParaRPr>
          </a:p>
        </p:txBody>
      </p:sp>
      <p:sp>
        <p:nvSpPr>
          <p:cNvPr id="8" name="Round Diagonal Corner Rectangle 36">
            <a:extLst>
              <a:ext uri="{FF2B5EF4-FFF2-40B4-BE49-F238E27FC236}">
                <a16:creationId xmlns:a16="http://schemas.microsoft.com/office/drawing/2014/main" id="{14E83B82-EA7C-6718-2AF9-E8E32E7067F8}"/>
              </a:ext>
            </a:extLst>
          </p:cNvPr>
          <p:cNvSpPr/>
          <p:nvPr/>
        </p:nvSpPr>
        <p:spPr>
          <a:xfrm>
            <a:off x="3879273" y="3785319"/>
            <a:ext cx="3252600" cy="227852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accent3"/>
                </a:solidFill>
                <a:latin typeface="+mj-lt"/>
              </a:rPr>
              <a:t>Mean </a:t>
            </a:r>
            <a:r>
              <a:rPr lang="en-US" sz="2000" dirty="0">
                <a:solidFill>
                  <a:schemeClr val="accent3"/>
                </a:solidFill>
                <a:latin typeface="+mj-lt"/>
              </a:rPr>
              <a:t>encoding (for </a:t>
            </a:r>
            <a:r>
              <a:rPr lang="en-US" sz="2000" dirty="0" err="1" smtClean="0">
                <a:solidFill>
                  <a:schemeClr val="accent3"/>
                </a:solidFill>
                <a:latin typeface="+mj-lt"/>
              </a:rPr>
              <a:t>MSSubclass</a:t>
            </a:r>
            <a:r>
              <a:rPr lang="en-US" sz="2000" dirty="0">
                <a:solidFill>
                  <a:schemeClr val="accent3"/>
                </a:solidFill>
                <a:latin typeface="+mj-lt"/>
              </a:rPr>
              <a:t>)</a:t>
            </a:r>
          </a:p>
        </p:txBody>
      </p:sp>
      <p:sp>
        <p:nvSpPr>
          <p:cNvPr id="9" name="Round Diagonal Corner Rectangle 37">
            <a:extLst>
              <a:ext uri="{FF2B5EF4-FFF2-40B4-BE49-F238E27FC236}">
                <a16:creationId xmlns:a16="http://schemas.microsoft.com/office/drawing/2014/main" id="{CF1969A7-4C72-0AAE-A9EC-FF1709CEB426}"/>
              </a:ext>
            </a:extLst>
          </p:cNvPr>
          <p:cNvSpPr/>
          <p:nvPr/>
        </p:nvSpPr>
        <p:spPr>
          <a:xfrm>
            <a:off x="7530295" y="3747276"/>
            <a:ext cx="3252600" cy="227852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3"/>
                </a:solidFill>
                <a:latin typeface="+mj-lt"/>
              </a:rPr>
              <a:t>One-hot encoding (the others)</a:t>
            </a:r>
          </a:p>
        </p:txBody>
      </p:sp>
      <p:sp>
        <p:nvSpPr>
          <p:cNvPr id="10" name="Round Diagonal Corner Rectangle 38">
            <a:extLst>
              <a:ext uri="{FF2B5EF4-FFF2-40B4-BE49-F238E27FC236}">
                <a16:creationId xmlns:a16="http://schemas.microsoft.com/office/drawing/2014/main" id="{EC322548-ED18-6057-9AC3-09846C3A47BB}"/>
              </a:ext>
            </a:extLst>
          </p:cNvPr>
          <p:cNvSpPr/>
          <p:nvPr/>
        </p:nvSpPr>
        <p:spPr>
          <a:xfrm>
            <a:off x="7530295" y="1115019"/>
            <a:ext cx="3252600" cy="227852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3"/>
                </a:solidFill>
                <a:latin typeface="+mj-lt"/>
              </a:rPr>
              <a:t>Ordered encoding </a:t>
            </a:r>
            <a:r>
              <a:rPr lang="en-US" sz="2000" dirty="0" smtClean="0">
                <a:solidFill>
                  <a:schemeClr val="accent3"/>
                </a:solidFill>
                <a:latin typeface="+mj-lt"/>
              </a:rPr>
              <a:t>(Neighborhood, Exterior1st, Exterior2nd)</a:t>
            </a:r>
            <a:endParaRPr lang="en-US" sz="2000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11" name="Round Diagonal Corner Rectangle 41">
            <a:extLst>
              <a:ext uri="{FF2B5EF4-FFF2-40B4-BE49-F238E27FC236}">
                <a16:creationId xmlns:a16="http://schemas.microsoft.com/office/drawing/2014/main" id="{23D6A1D2-91AB-5272-76D8-984B42199A67}"/>
              </a:ext>
            </a:extLst>
          </p:cNvPr>
          <p:cNvSpPr/>
          <p:nvPr/>
        </p:nvSpPr>
        <p:spPr>
          <a:xfrm>
            <a:off x="3884517" y="1117515"/>
            <a:ext cx="3252600" cy="2278527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accent3"/>
                </a:solidFill>
                <a:latin typeface="+mj-lt"/>
                <a:ea typeface="Rajdhani"/>
                <a:cs typeface="Rajdhani"/>
                <a:sym typeface="Rajdhani"/>
              </a:rPr>
              <a:t>There are 43 categorical features</a:t>
            </a:r>
          </a:p>
          <a:p>
            <a:pPr algn="ctr"/>
            <a:endParaRPr lang="en-VN" sz="20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593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14</a:t>
            </a:fld>
            <a:endParaRPr lang="x-none"/>
          </a:p>
        </p:txBody>
      </p:sp>
      <p:sp>
        <p:nvSpPr>
          <p:cNvPr id="11" name="Rectangle 10"/>
          <p:cNvSpPr/>
          <p:nvPr/>
        </p:nvSpPr>
        <p:spPr>
          <a:xfrm>
            <a:off x="238888" y="1637686"/>
            <a:ext cx="19111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Missing data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8888" y="2355231"/>
            <a:ext cx="30708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Categorical encoding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8888" y="3072776"/>
            <a:ext cx="1114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D1136"/>
                </a:solidFill>
                <a:latin typeface="+mj-lt"/>
              </a:rPr>
              <a:t>Outlier</a:t>
            </a:r>
            <a:endParaRPr lang="en-US" sz="2400" dirty="0">
              <a:solidFill>
                <a:srgbClr val="0D1136"/>
              </a:solidFill>
              <a:effectLst/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8888" y="4507866"/>
            <a:ext cx="23791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Feature creation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8888" y="5942956"/>
            <a:ext cx="24841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Feature selection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38888" y="5225411"/>
            <a:ext cx="2216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Feature scaling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38888" y="3790321"/>
            <a:ext cx="16537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Rare labels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+mj-lt"/>
            </a:endParaRPr>
          </a:p>
        </p:txBody>
      </p:sp>
      <p:sp>
        <p:nvSpPr>
          <p:cNvPr id="2" name="Round Diagonal Corner Rectangle 80">
            <a:extLst>
              <a:ext uri="{FF2B5EF4-FFF2-40B4-BE49-F238E27FC236}">
                <a16:creationId xmlns:a16="http://schemas.microsoft.com/office/drawing/2014/main" id="{B8BB91D2-1779-DD4E-6737-018991942356}"/>
              </a:ext>
            </a:extLst>
          </p:cNvPr>
          <p:cNvSpPr/>
          <p:nvPr/>
        </p:nvSpPr>
        <p:spPr>
          <a:xfrm>
            <a:off x="5486575" y="780566"/>
            <a:ext cx="2821289" cy="985795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Outliers</a:t>
            </a:r>
          </a:p>
        </p:txBody>
      </p:sp>
      <p:sp>
        <p:nvSpPr>
          <p:cNvPr id="6" name="Round Diagonal Corner Rectangle 82">
            <a:extLst>
              <a:ext uri="{FF2B5EF4-FFF2-40B4-BE49-F238E27FC236}">
                <a16:creationId xmlns:a16="http://schemas.microsoft.com/office/drawing/2014/main" id="{47D9C391-5CAE-6280-1E75-2084705AC670}"/>
              </a:ext>
            </a:extLst>
          </p:cNvPr>
          <p:cNvSpPr/>
          <p:nvPr/>
        </p:nvSpPr>
        <p:spPr>
          <a:xfrm>
            <a:off x="3828244" y="2418501"/>
            <a:ext cx="2810650" cy="985795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Remove </a:t>
            </a:r>
          </a:p>
        </p:txBody>
      </p:sp>
      <p:sp>
        <p:nvSpPr>
          <p:cNvPr id="7" name="Round Diagonal Corner Rectangle 83">
            <a:extLst>
              <a:ext uri="{FF2B5EF4-FFF2-40B4-BE49-F238E27FC236}">
                <a16:creationId xmlns:a16="http://schemas.microsoft.com/office/drawing/2014/main" id="{D3B3A536-FC4E-0F9F-6699-9FBAEEA83B36}"/>
              </a:ext>
            </a:extLst>
          </p:cNvPr>
          <p:cNvSpPr/>
          <p:nvPr/>
        </p:nvSpPr>
        <p:spPr>
          <a:xfrm>
            <a:off x="7286128" y="2360558"/>
            <a:ext cx="2810650" cy="985795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/>
              <a:t>Replace by its limit</a:t>
            </a:r>
          </a:p>
        </p:txBody>
      </p:sp>
      <p:cxnSp>
        <p:nvCxnSpPr>
          <p:cNvPr id="8" name="Straight Connector 91">
            <a:extLst>
              <a:ext uri="{FF2B5EF4-FFF2-40B4-BE49-F238E27FC236}">
                <a16:creationId xmlns:a16="http://schemas.microsoft.com/office/drawing/2014/main" id="{DFDDFD7B-31A2-264E-F5BF-9DEE979F2315}"/>
              </a:ext>
            </a:extLst>
          </p:cNvPr>
          <p:cNvCxnSpPr>
            <a:cxnSpLocks/>
          </p:cNvCxnSpPr>
          <p:nvPr/>
        </p:nvCxnSpPr>
        <p:spPr>
          <a:xfrm>
            <a:off x="5016129" y="2063459"/>
            <a:ext cx="3558336" cy="0"/>
          </a:xfrm>
          <a:prstGeom prst="line">
            <a:avLst/>
          </a:prstGeom>
          <a:noFill/>
          <a:ln w="19050" cap="flat" cmpd="sng" algn="ctr">
            <a:solidFill>
              <a:srgbClr val="50B848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9" name="Straight Connector 122">
            <a:extLst>
              <a:ext uri="{FF2B5EF4-FFF2-40B4-BE49-F238E27FC236}">
                <a16:creationId xmlns:a16="http://schemas.microsoft.com/office/drawing/2014/main" id="{D4F30FA8-7DE9-48DA-BA44-06989698CD49}"/>
              </a:ext>
            </a:extLst>
          </p:cNvPr>
          <p:cNvCxnSpPr>
            <a:cxnSpLocks/>
          </p:cNvCxnSpPr>
          <p:nvPr/>
        </p:nvCxnSpPr>
        <p:spPr>
          <a:xfrm flipV="1">
            <a:off x="8574465" y="2069165"/>
            <a:ext cx="0" cy="257780"/>
          </a:xfrm>
          <a:prstGeom prst="line">
            <a:avLst/>
          </a:prstGeom>
          <a:noFill/>
          <a:ln w="19050" cap="flat" cmpd="sng" algn="ctr">
            <a:solidFill>
              <a:srgbClr val="50B848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10" name="Straight Connector 153">
            <a:extLst>
              <a:ext uri="{FF2B5EF4-FFF2-40B4-BE49-F238E27FC236}">
                <a16:creationId xmlns:a16="http://schemas.microsoft.com/office/drawing/2014/main" id="{7B516D90-3EB7-DF3E-66FF-9BD5DEC27B8E}"/>
              </a:ext>
            </a:extLst>
          </p:cNvPr>
          <p:cNvCxnSpPr>
            <a:cxnSpLocks/>
          </p:cNvCxnSpPr>
          <p:nvPr/>
        </p:nvCxnSpPr>
        <p:spPr>
          <a:xfrm flipV="1">
            <a:off x="5016129" y="2063459"/>
            <a:ext cx="0" cy="257780"/>
          </a:xfrm>
          <a:prstGeom prst="line">
            <a:avLst/>
          </a:prstGeom>
          <a:noFill/>
          <a:ln w="19050" cap="flat" cmpd="sng" algn="ctr">
            <a:solidFill>
              <a:srgbClr val="50B848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20" name="Straight Connector 98">
            <a:extLst>
              <a:ext uri="{FF2B5EF4-FFF2-40B4-BE49-F238E27FC236}">
                <a16:creationId xmlns:a16="http://schemas.microsoft.com/office/drawing/2014/main" id="{043CFF66-7FC7-CE01-A870-4057185827C2}"/>
              </a:ext>
            </a:extLst>
          </p:cNvPr>
          <p:cNvCxnSpPr>
            <a:cxnSpLocks/>
          </p:cNvCxnSpPr>
          <p:nvPr/>
        </p:nvCxnSpPr>
        <p:spPr>
          <a:xfrm>
            <a:off x="6897220" y="1754499"/>
            <a:ext cx="0" cy="308352"/>
          </a:xfrm>
          <a:prstGeom prst="line">
            <a:avLst/>
          </a:prstGeom>
          <a:noFill/>
          <a:ln w="19050" cap="flat" cmpd="sng" algn="ctr">
            <a:solidFill>
              <a:srgbClr val="50B848"/>
            </a:solidFill>
            <a:prstDash val="solid"/>
            <a:miter lim="800000"/>
            <a:headEnd type="none"/>
            <a:tailEnd type="none"/>
          </a:ln>
          <a:effectLst/>
        </p:spPr>
      </p:cxnSp>
      <p:sp>
        <p:nvSpPr>
          <p:cNvPr id="18" name="Round Diagonal Corner Rectangle 82">
            <a:extLst>
              <a:ext uri="{FF2B5EF4-FFF2-40B4-BE49-F238E27FC236}">
                <a16:creationId xmlns:a16="http://schemas.microsoft.com/office/drawing/2014/main" id="{47D9C391-5CAE-6280-1E75-2084705AC670}"/>
              </a:ext>
            </a:extLst>
          </p:cNvPr>
          <p:cNvSpPr/>
          <p:nvPr/>
        </p:nvSpPr>
        <p:spPr>
          <a:xfrm>
            <a:off x="4321122" y="4146724"/>
            <a:ext cx="3634843" cy="1645614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Normal distribution</a:t>
            </a:r>
          </a:p>
          <a:p>
            <a:pPr algn="ctr"/>
            <a:r>
              <a:rPr lang="en-US" dirty="0" err="1" smtClean="0"/>
              <a:t>low_limit</a:t>
            </a:r>
            <a:r>
              <a:rPr lang="en-US" dirty="0" smtClean="0"/>
              <a:t> = mean - 3*</a:t>
            </a:r>
            <a:r>
              <a:rPr lang="en-US" dirty="0" err="1" smtClean="0"/>
              <a:t>std</a:t>
            </a:r>
            <a:endParaRPr lang="en-US" dirty="0" smtClean="0"/>
          </a:p>
          <a:p>
            <a:pPr algn="ctr"/>
            <a:r>
              <a:rPr lang="en-US" dirty="0" err="1" smtClean="0"/>
              <a:t>Up_litmit</a:t>
            </a:r>
            <a:r>
              <a:rPr lang="en-US" dirty="0" smtClean="0"/>
              <a:t> = mean + 3*</a:t>
            </a:r>
            <a:r>
              <a:rPr lang="en-US" dirty="0" err="1" smtClean="0"/>
              <a:t>std</a:t>
            </a:r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19" name="Round Diagonal Corner Rectangle 82">
            <a:extLst>
              <a:ext uri="{FF2B5EF4-FFF2-40B4-BE49-F238E27FC236}">
                <a16:creationId xmlns:a16="http://schemas.microsoft.com/office/drawing/2014/main" id="{47D9C391-5CAE-6280-1E75-2084705AC670}"/>
              </a:ext>
            </a:extLst>
          </p:cNvPr>
          <p:cNvSpPr/>
          <p:nvPr/>
        </p:nvSpPr>
        <p:spPr>
          <a:xfrm>
            <a:off x="8229600" y="4179250"/>
            <a:ext cx="3789802" cy="1613088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Skew distribution</a:t>
            </a:r>
          </a:p>
          <a:p>
            <a:pPr algn="ctr"/>
            <a:r>
              <a:rPr lang="en-US" dirty="0" smtClean="0"/>
              <a:t>Low </a:t>
            </a:r>
            <a:r>
              <a:rPr lang="en-US" dirty="0" err="1" smtClean="0"/>
              <a:t>litmit</a:t>
            </a:r>
            <a:r>
              <a:rPr lang="en-US" dirty="0" smtClean="0"/>
              <a:t> =  Quantile3 </a:t>
            </a:r>
            <a:r>
              <a:rPr lang="en-US" dirty="0"/>
              <a:t>+</a:t>
            </a:r>
            <a:r>
              <a:rPr lang="en-US" dirty="0" smtClean="0"/>
              <a:t> 1.5*IQR</a:t>
            </a:r>
          </a:p>
          <a:p>
            <a:pPr algn="ctr"/>
            <a:r>
              <a:rPr lang="en-US" dirty="0" smtClean="0"/>
              <a:t>Up limit = Quantile1 – 1.5*IQR</a:t>
            </a:r>
            <a:endParaRPr lang="en-US" dirty="0"/>
          </a:p>
        </p:txBody>
      </p:sp>
      <p:cxnSp>
        <p:nvCxnSpPr>
          <p:cNvPr id="21" name="Straight Connector 91">
            <a:extLst>
              <a:ext uri="{FF2B5EF4-FFF2-40B4-BE49-F238E27FC236}">
                <a16:creationId xmlns:a16="http://schemas.microsoft.com/office/drawing/2014/main" id="{DFDDFD7B-31A2-264E-F5BF-9DEE979F2315}"/>
              </a:ext>
            </a:extLst>
          </p:cNvPr>
          <p:cNvCxnSpPr>
            <a:cxnSpLocks/>
          </p:cNvCxnSpPr>
          <p:nvPr/>
        </p:nvCxnSpPr>
        <p:spPr>
          <a:xfrm>
            <a:off x="6666823" y="3659067"/>
            <a:ext cx="3558336" cy="0"/>
          </a:xfrm>
          <a:prstGeom prst="line">
            <a:avLst/>
          </a:prstGeom>
          <a:noFill/>
          <a:ln w="19050" cap="flat" cmpd="sng" algn="ctr">
            <a:solidFill>
              <a:srgbClr val="50B848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22" name="Straight Connector 122">
            <a:extLst>
              <a:ext uri="{FF2B5EF4-FFF2-40B4-BE49-F238E27FC236}">
                <a16:creationId xmlns:a16="http://schemas.microsoft.com/office/drawing/2014/main" id="{D4F30FA8-7DE9-48DA-BA44-06989698CD49}"/>
              </a:ext>
            </a:extLst>
          </p:cNvPr>
          <p:cNvCxnSpPr>
            <a:cxnSpLocks/>
          </p:cNvCxnSpPr>
          <p:nvPr/>
        </p:nvCxnSpPr>
        <p:spPr>
          <a:xfrm flipV="1">
            <a:off x="10225159" y="3664773"/>
            <a:ext cx="0" cy="514477"/>
          </a:xfrm>
          <a:prstGeom prst="line">
            <a:avLst/>
          </a:prstGeom>
          <a:noFill/>
          <a:ln w="19050" cap="flat" cmpd="sng" algn="ctr">
            <a:solidFill>
              <a:srgbClr val="50B848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23" name="Straight Connector 153">
            <a:extLst>
              <a:ext uri="{FF2B5EF4-FFF2-40B4-BE49-F238E27FC236}">
                <a16:creationId xmlns:a16="http://schemas.microsoft.com/office/drawing/2014/main" id="{7B516D90-3EB7-DF3E-66FF-9BD5DEC27B8E}"/>
              </a:ext>
            </a:extLst>
          </p:cNvPr>
          <p:cNvCxnSpPr>
            <a:cxnSpLocks/>
          </p:cNvCxnSpPr>
          <p:nvPr/>
        </p:nvCxnSpPr>
        <p:spPr>
          <a:xfrm flipV="1">
            <a:off x="6666823" y="3659067"/>
            <a:ext cx="0" cy="487657"/>
          </a:xfrm>
          <a:prstGeom prst="line">
            <a:avLst/>
          </a:prstGeom>
          <a:noFill/>
          <a:ln w="19050" cap="flat" cmpd="sng" algn="ctr">
            <a:solidFill>
              <a:srgbClr val="50B848"/>
            </a:solidFill>
            <a:prstDash val="solid"/>
            <a:miter lim="800000"/>
            <a:headEnd type="none"/>
            <a:tailEnd type="none"/>
          </a:ln>
          <a:effectLst/>
        </p:spPr>
      </p:cxnSp>
      <p:cxnSp>
        <p:nvCxnSpPr>
          <p:cNvPr id="24" name="Straight Connector 98">
            <a:extLst>
              <a:ext uri="{FF2B5EF4-FFF2-40B4-BE49-F238E27FC236}">
                <a16:creationId xmlns:a16="http://schemas.microsoft.com/office/drawing/2014/main" id="{043CFF66-7FC7-CE01-A870-4057185827C2}"/>
              </a:ext>
            </a:extLst>
          </p:cNvPr>
          <p:cNvCxnSpPr>
            <a:cxnSpLocks/>
          </p:cNvCxnSpPr>
          <p:nvPr/>
        </p:nvCxnSpPr>
        <p:spPr>
          <a:xfrm>
            <a:off x="8547914" y="3350107"/>
            <a:ext cx="0" cy="308352"/>
          </a:xfrm>
          <a:prstGeom prst="line">
            <a:avLst/>
          </a:prstGeom>
          <a:noFill/>
          <a:ln w="19050" cap="flat" cmpd="sng" algn="ctr">
            <a:solidFill>
              <a:srgbClr val="50B848"/>
            </a:solidFill>
            <a:prstDash val="solid"/>
            <a:miter lim="800000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3966322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15</a:t>
            </a:fld>
            <a:endParaRPr lang="x-none"/>
          </a:p>
        </p:txBody>
      </p:sp>
      <p:sp>
        <p:nvSpPr>
          <p:cNvPr id="11" name="Rectangle 10"/>
          <p:cNvSpPr/>
          <p:nvPr/>
        </p:nvSpPr>
        <p:spPr>
          <a:xfrm>
            <a:off x="238888" y="1637686"/>
            <a:ext cx="19111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Missing data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8888" y="2355231"/>
            <a:ext cx="30708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Categorical encoding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8888" y="3072776"/>
            <a:ext cx="1114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Outlier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8888" y="4507866"/>
            <a:ext cx="23791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Feature creation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8888" y="5942956"/>
            <a:ext cx="24841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Feature selection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38888" y="5225411"/>
            <a:ext cx="2216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Feature scaling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38888" y="3790321"/>
            <a:ext cx="16537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D1136"/>
                </a:solidFill>
                <a:latin typeface="+mj-lt"/>
              </a:rPr>
              <a:t>Rare labels</a:t>
            </a:r>
            <a:endParaRPr lang="en-US" sz="2400" dirty="0">
              <a:solidFill>
                <a:srgbClr val="0D1136"/>
              </a:solidFill>
              <a:effectLst/>
              <a:latin typeface="+mj-lt"/>
            </a:endParaRPr>
          </a:p>
        </p:txBody>
      </p:sp>
      <p:sp>
        <p:nvSpPr>
          <p:cNvPr id="18" name="Round Diagonal Corner Rectangle 80">
            <a:extLst>
              <a:ext uri="{FF2B5EF4-FFF2-40B4-BE49-F238E27FC236}">
                <a16:creationId xmlns:a16="http://schemas.microsoft.com/office/drawing/2014/main" id="{F753C883-E0DE-786A-CAC2-B3F82304AE03}"/>
              </a:ext>
            </a:extLst>
          </p:cNvPr>
          <p:cNvSpPr/>
          <p:nvPr/>
        </p:nvSpPr>
        <p:spPr>
          <a:xfrm>
            <a:off x="3388258" y="980501"/>
            <a:ext cx="2159309" cy="98050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err="1"/>
              <a:t>Rare</a:t>
            </a:r>
            <a:r>
              <a:rPr lang="vi-VN" dirty="0"/>
              <a:t> </a:t>
            </a:r>
            <a:r>
              <a:rPr lang="vi-VN" dirty="0" err="1"/>
              <a:t>labels</a:t>
            </a:r>
            <a:endParaRPr lang="vi-VN" dirty="0"/>
          </a:p>
        </p:txBody>
      </p:sp>
      <p:sp>
        <p:nvSpPr>
          <p:cNvPr id="19" name="Round Diagonal Corner Rectangle 80">
            <a:extLst>
              <a:ext uri="{FF2B5EF4-FFF2-40B4-BE49-F238E27FC236}">
                <a16:creationId xmlns:a16="http://schemas.microsoft.com/office/drawing/2014/main" id="{20F48385-18DD-0662-A3F5-40EEF02E3ED6}"/>
              </a:ext>
            </a:extLst>
          </p:cNvPr>
          <p:cNvSpPr/>
          <p:nvPr/>
        </p:nvSpPr>
        <p:spPr>
          <a:xfrm>
            <a:off x="6108477" y="980501"/>
            <a:ext cx="2561798" cy="960521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err="1"/>
              <a:t>Appearance</a:t>
            </a:r>
            <a:r>
              <a:rPr lang="vi-VN" dirty="0"/>
              <a:t> </a:t>
            </a:r>
            <a:r>
              <a:rPr lang="vi-VN" dirty="0" err="1"/>
              <a:t>rate</a:t>
            </a:r>
            <a:r>
              <a:rPr lang="vi-VN" dirty="0"/>
              <a:t> &lt; 5%</a:t>
            </a:r>
          </a:p>
        </p:txBody>
      </p:sp>
      <p:sp>
        <p:nvSpPr>
          <p:cNvPr id="20" name="Round Diagonal Corner Rectangle 80">
            <a:extLst>
              <a:ext uri="{FF2B5EF4-FFF2-40B4-BE49-F238E27FC236}">
                <a16:creationId xmlns:a16="http://schemas.microsoft.com/office/drawing/2014/main" id="{EA150E34-ADF7-39EC-2EE5-E1292C88CF52}"/>
              </a:ext>
            </a:extLst>
          </p:cNvPr>
          <p:cNvSpPr/>
          <p:nvPr/>
        </p:nvSpPr>
        <p:spPr>
          <a:xfrm>
            <a:off x="9231185" y="980502"/>
            <a:ext cx="2505764" cy="92093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new category for rare labels</a:t>
            </a:r>
            <a:r>
              <a:rPr lang="vi-VN" dirty="0"/>
              <a:t> </a:t>
            </a:r>
          </a:p>
        </p:txBody>
      </p:sp>
      <p:sp>
        <p:nvSpPr>
          <p:cNvPr id="4" name="Right Arrow 3"/>
          <p:cNvSpPr/>
          <p:nvPr/>
        </p:nvSpPr>
        <p:spPr>
          <a:xfrm>
            <a:off x="5651653" y="1421176"/>
            <a:ext cx="330506" cy="2165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8791460" y="1413966"/>
            <a:ext cx="319489" cy="238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775114" y="2913158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mtClean="0"/>
              <a:t>TA     0.897</a:t>
            </a:r>
          </a:p>
          <a:p>
            <a:r>
              <a:rPr lang="en-US" smtClean="0"/>
              <a:t>NA    0.055</a:t>
            </a:r>
          </a:p>
          <a:p>
            <a:r>
              <a:rPr lang="en-US" smtClean="0"/>
              <a:t>Fa      0.033</a:t>
            </a:r>
          </a:p>
          <a:p>
            <a:r>
              <a:rPr lang="en-US" smtClean="0"/>
              <a:t>Gd     0.009</a:t>
            </a:r>
          </a:p>
          <a:p>
            <a:r>
              <a:rPr lang="en-US" smtClean="0"/>
              <a:t>Ex      0.002</a:t>
            </a:r>
          </a:p>
          <a:p>
            <a:r>
              <a:rPr lang="en-US" smtClean="0"/>
              <a:t>Po      0.002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9110949" y="287356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TA      </a:t>
            </a:r>
            <a:r>
              <a:rPr lang="en-US" dirty="0" smtClean="0"/>
              <a:t>  0.897</a:t>
            </a:r>
            <a:endParaRPr lang="en-US" dirty="0"/>
          </a:p>
          <a:p>
            <a:r>
              <a:rPr lang="en-US" dirty="0"/>
              <a:t>NA      </a:t>
            </a:r>
            <a:r>
              <a:rPr lang="en-US" dirty="0" smtClean="0"/>
              <a:t> 0.055</a:t>
            </a:r>
            <a:endParaRPr lang="en-US" dirty="0"/>
          </a:p>
          <a:p>
            <a:r>
              <a:rPr lang="en-US" dirty="0"/>
              <a:t>RARE    </a:t>
            </a:r>
            <a:r>
              <a:rPr lang="en-US" dirty="0" smtClean="0"/>
              <a:t>0.046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3775114" y="2355231"/>
            <a:ext cx="2944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Before grouping rare labels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9059538" y="2339366"/>
            <a:ext cx="2789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After grouping rare labels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3624550" y="3512407"/>
            <a:ext cx="1633586" cy="113304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9110949" y="3468339"/>
            <a:ext cx="1564396" cy="28449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Elbow Connector 32"/>
          <p:cNvCxnSpPr>
            <a:stCxn id="30" idx="3"/>
            <a:endCxn id="31" idx="1"/>
          </p:cNvCxnSpPr>
          <p:nvPr/>
        </p:nvCxnSpPr>
        <p:spPr>
          <a:xfrm flipV="1">
            <a:off x="5258136" y="3610585"/>
            <a:ext cx="3852813" cy="468344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444801" y="3022030"/>
            <a:ext cx="139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GarageQual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522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16</a:t>
            </a:fld>
            <a:endParaRPr lang="x-none"/>
          </a:p>
        </p:txBody>
      </p:sp>
      <p:sp>
        <p:nvSpPr>
          <p:cNvPr id="17" name="Rectangle 16"/>
          <p:cNvSpPr/>
          <p:nvPr/>
        </p:nvSpPr>
        <p:spPr>
          <a:xfrm>
            <a:off x="238888" y="1637686"/>
            <a:ext cx="19111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Missing data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+mj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8888" y="2355231"/>
            <a:ext cx="30708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Categorical encoding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+mj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8888" y="3072776"/>
            <a:ext cx="1114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Outlier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38888" y="4507866"/>
            <a:ext cx="23791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D1136"/>
                </a:solidFill>
                <a:latin typeface="+mj-lt"/>
              </a:rPr>
              <a:t>Feature creation</a:t>
            </a:r>
            <a:endParaRPr lang="en-US" sz="2400" dirty="0">
              <a:solidFill>
                <a:srgbClr val="0D1136"/>
              </a:solidFill>
              <a:effectLst/>
              <a:latin typeface="+mj-l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38888" y="5942956"/>
            <a:ext cx="24841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Feature selection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38888" y="5225411"/>
            <a:ext cx="2216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Feature scaling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38888" y="3790321"/>
            <a:ext cx="16537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Rare labels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95250" y="1637686"/>
            <a:ext cx="891264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YrBltAndRemod</a:t>
            </a:r>
            <a:r>
              <a:rPr lang="en-US" dirty="0"/>
              <a:t> = </a:t>
            </a:r>
            <a:r>
              <a:rPr lang="en-US" dirty="0" err="1"/>
              <a:t>YearBuilt</a:t>
            </a:r>
            <a:r>
              <a:rPr lang="en-US" dirty="0"/>
              <a:t> + </a:t>
            </a:r>
            <a:r>
              <a:rPr lang="en-US" dirty="0" err="1" smtClean="0"/>
              <a:t>YearRemodAdd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/>
              <a:t>TotalSF</a:t>
            </a:r>
            <a:r>
              <a:rPr lang="en-US" dirty="0"/>
              <a:t> = </a:t>
            </a:r>
            <a:r>
              <a:rPr lang="en-US" dirty="0" err="1"/>
              <a:t>TotalBsmtSF</a:t>
            </a:r>
            <a:r>
              <a:rPr lang="en-US" dirty="0"/>
              <a:t> + 1stFlrSF + </a:t>
            </a:r>
            <a:r>
              <a:rPr lang="en-US" dirty="0" smtClean="0"/>
              <a:t>2ndFlrSF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Total_sqr_footage</a:t>
            </a:r>
            <a:r>
              <a:rPr lang="en-US" dirty="0"/>
              <a:t> = BsmtFinSF1 + BsmtFinSF2 + 1stFlrSF + </a:t>
            </a:r>
            <a:r>
              <a:rPr lang="en-US" dirty="0" smtClean="0"/>
              <a:t>2ndFlrSF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Total_Bathrooms</a:t>
            </a:r>
            <a:r>
              <a:rPr lang="en-US" dirty="0"/>
              <a:t> = </a:t>
            </a:r>
            <a:r>
              <a:rPr lang="en-US" dirty="0" err="1"/>
              <a:t>FullBath</a:t>
            </a:r>
            <a:r>
              <a:rPr lang="en-US" dirty="0"/>
              <a:t> + 0.5*</a:t>
            </a:r>
            <a:r>
              <a:rPr lang="en-US" dirty="0" err="1"/>
              <a:t>HalfBath</a:t>
            </a:r>
            <a:r>
              <a:rPr lang="en-US" dirty="0"/>
              <a:t> + </a:t>
            </a:r>
            <a:r>
              <a:rPr lang="en-US" dirty="0" err="1"/>
              <a:t>BsmtFullBath</a:t>
            </a:r>
            <a:r>
              <a:rPr lang="en-US" dirty="0"/>
              <a:t> + </a:t>
            </a:r>
            <a:r>
              <a:rPr lang="en-US" dirty="0" smtClean="0"/>
              <a:t>0.5*</a:t>
            </a:r>
            <a:r>
              <a:rPr lang="en-US" dirty="0" err="1" smtClean="0"/>
              <a:t>BsmtHalfBath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Total_porch_sf</a:t>
            </a:r>
            <a:r>
              <a:rPr lang="en-US" dirty="0"/>
              <a:t> = </a:t>
            </a:r>
            <a:r>
              <a:rPr lang="en-US" dirty="0" err="1"/>
              <a:t>OpenPorchSF</a:t>
            </a:r>
            <a:r>
              <a:rPr lang="en-US" dirty="0"/>
              <a:t> + 3SsnPorch + </a:t>
            </a:r>
            <a:r>
              <a:rPr lang="en-US" dirty="0" err="1"/>
              <a:t>EnclosedPorch</a:t>
            </a:r>
            <a:r>
              <a:rPr lang="en-US" dirty="0"/>
              <a:t> + </a:t>
            </a:r>
            <a:r>
              <a:rPr lang="en-US" dirty="0" err="1"/>
              <a:t>ScreenPorch</a:t>
            </a:r>
            <a:r>
              <a:rPr lang="en-US" dirty="0"/>
              <a:t> + </a:t>
            </a:r>
            <a:r>
              <a:rPr lang="en-US" dirty="0" err="1"/>
              <a:t>WoodDeckSF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59567" y="599354"/>
            <a:ext cx="34551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2"/>
                </a:solidFill>
              </a:rPr>
              <a:t>Adding 5 new features</a:t>
            </a:r>
          </a:p>
        </p:txBody>
      </p:sp>
    </p:spTree>
    <p:extLst>
      <p:ext uri="{BB962C8B-B14F-4D97-AF65-F5344CB8AC3E}">
        <p14:creationId xmlns:p14="http://schemas.microsoft.com/office/powerpoint/2010/main" val="2178587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17</a:t>
            </a:fld>
            <a:endParaRPr lang="x-none"/>
          </a:p>
        </p:txBody>
      </p:sp>
      <p:sp>
        <p:nvSpPr>
          <p:cNvPr id="11" name="Rectangle 10"/>
          <p:cNvSpPr/>
          <p:nvPr/>
        </p:nvSpPr>
        <p:spPr>
          <a:xfrm>
            <a:off x="238888" y="1637686"/>
            <a:ext cx="19111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Missing data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8888" y="2355231"/>
            <a:ext cx="30708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Categorical encoding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8888" y="3072776"/>
            <a:ext cx="1114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Outlier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8888" y="4507866"/>
            <a:ext cx="23791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Feature creation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8888" y="5942956"/>
            <a:ext cx="24841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Feature selection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38888" y="5225411"/>
            <a:ext cx="2216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D1136"/>
                </a:solidFill>
                <a:latin typeface="+mj-lt"/>
              </a:rPr>
              <a:t>Feature scaling</a:t>
            </a:r>
            <a:endParaRPr lang="en-US" sz="2400" dirty="0">
              <a:solidFill>
                <a:srgbClr val="0D1136"/>
              </a:solidFill>
              <a:effectLst/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38888" y="3790321"/>
            <a:ext cx="16537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Rare labels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+mj-lt"/>
            </a:endParaRPr>
          </a:p>
        </p:txBody>
      </p:sp>
      <p:sp>
        <p:nvSpPr>
          <p:cNvPr id="2" name="Round Diagonal Corner Rectangle 82">
            <a:extLst>
              <a:ext uri="{FF2B5EF4-FFF2-40B4-BE49-F238E27FC236}">
                <a16:creationId xmlns:a16="http://schemas.microsoft.com/office/drawing/2014/main" id="{9880E1A0-842E-8ADF-1C2F-CEB8D2639754}"/>
              </a:ext>
            </a:extLst>
          </p:cNvPr>
          <p:cNvSpPr/>
          <p:nvPr/>
        </p:nvSpPr>
        <p:spPr>
          <a:xfrm>
            <a:off x="7704585" y="5010607"/>
            <a:ext cx="2810650" cy="985795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RobustScaler</a:t>
            </a:r>
            <a:r>
              <a:rPr lang="en-US" dirty="0"/>
              <a:t> </a:t>
            </a:r>
          </a:p>
        </p:txBody>
      </p:sp>
      <p:sp>
        <p:nvSpPr>
          <p:cNvPr id="7" name="Round Diagonal Corner Rectangle 82">
            <a:extLst>
              <a:ext uri="{FF2B5EF4-FFF2-40B4-BE49-F238E27FC236}">
                <a16:creationId xmlns:a16="http://schemas.microsoft.com/office/drawing/2014/main" id="{6CED6F2B-A84E-331C-43DF-2A3A33AD0EE9}"/>
              </a:ext>
            </a:extLst>
          </p:cNvPr>
          <p:cNvSpPr/>
          <p:nvPr/>
        </p:nvSpPr>
        <p:spPr>
          <a:xfrm>
            <a:off x="7704585" y="3436470"/>
            <a:ext cx="2810650" cy="985795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MinMaxScaler</a:t>
            </a:r>
            <a:r>
              <a:rPr lang="en-US" dirty="0"/>
              <a:t> </a:t>
            </a:r>
          </a:p>
        </p:txBody>
      </p:sp>
      <p:sp>
        <p:nvSpPr>
          <p:cNvPr id="8" name="Round Diagonal Corner Rectangle 82">
            <a:extLst>
              <a:ext uri="{FF2B5EF4-FFF2-40B4-BE49-F238E27FC236}">
                <a16:creationId xmlns:a16="http://schemas.microsoft.com/office/drawing/2014/main" id="{DC55070E-57F1-D88A-1871-F53FDC950AFD}"/>
              </a:ext>
            </a:extLst>
          </p:cNvPr>
          <p:cNvSpPr/>
          <p:nvPr/>
        </p:nvSpPr>
        <p:spPr>
          <a:xfrm>
            <a:off x="7704585" y="1862333"/>
            <a:ext cx="2810650" cy="985795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StandardScaler</a:t>
            </a:r>
            <a:r>
              <a:rPr lang="en-US" dirty="0"/>
              <a:t> </a:t>
            </a:r>
          </a:p>
        </p:txBody>
      </p:sp>
      <p:sp>
        <p:nvSpPr>
          <p:cNvPr id="9" name="Round Diagonal Corner Rectangle 80">
            <a:extLst>
              <a:ext uri="{FF2B5EF4-FFF2-40B4-BE49-F238E27FC236}">
                <a16:creationId xmlns:a16="http://schemas.microsoft.com/office/drawing/2014/main" id="{BFAE322E-4526-8A54-7B73-A1DA58DB6E60}"/>
              </a:ext>
            </a:extLst>
          </p:cNvPr>
          <p:cNvSpPr/>
          <p:nvPr/>
        </p:nvSpPr>
        <p:spPr>
          <a:xfrm>
            <a:off x="3516643" y="2681316"/>
            <a:ext cx="2821289" cy="985795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4 instances of scaling on numerical features</a:t>
            </a:r>
          </a:p>
        </p:txBody>
      </p:sp>
      <p:sp>
        <p:nvSpPr>
          <p:cNvPr id="10" name="Round Diagonal Corner Rectangle 82">
            <a:extLst>
              <a:ext uri="{FF2B5EF4-FFF2-40B4-BE49-F238E27FC236}">
                <a16:creationId xmlns:a16="http://schemas.microsoft.com/office/drawing/2014/main" id="{D077B645-1159-7A1C-3D6A-EBD774F5CC8E}"/>
              </a:ext>
            </a:extLst>
          </p:cNvPr>
          <p:cNvSpPr/>
          <p:nvPr/>
        </p:nvSpPr>
        <p:spPr>
          <a:xfrm>
            <a:off x="7704585" y="308734"/>
            <a:ext cx="2810650" cy="985795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scaling </a:t>
            </a:r>
          </a:p>
        </p:txBody>
      </p:sp>
      <p:cxnSp>
        <p:nvCxnSpPr>
          <p:cNvPr id="24" name="Đường kết nối Mũi tên Thẳng 23">
            <a:extLst>
              <a:ext uri="{FF2B5EF4-FFF2-40B4-BE49-F238E27FC236}">
                <a16:creationId xmlns:a16="http://schemas.microsoft.com/office/drawing/2014/main" id="{E504DAFC-289C-ED44-8397-E55F7A0BFDEA}"/>
              </a:ext>
            </a:extLst>
          </p:cNvPr>
          <p:cNvCxnSpPr>
            <a:stCxn id="9" idx="0"/>
            <a:endCxn id="10" idx="2"/>
          </p:cNvCxnSpPr>
          <p:nvPr/>
        </p:nvCxnSpPr>
        <p:spPr>
          <a:xfrm flipV="1">
            <a:off x="6337932" y="801632"/>
            <a:ext cx="1366653" cy="2372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Đường kết nối Mũi tên Thẳng 25">
            <a:extLst>
              <a:ext uri="{FF2B5EF4-FFF2-40B4-BE49-F238E27FC236}">
                <a16:creationId xmlns:a16="http://schemas.microsoft.com/office/drawing/2014/main" id="{831D795B-2B1A-01E9-1292-3CC9D988E1B7}"/>
              </a:ext>
            </a:extLst>
          </p:cNvPr>
          <p:cNvCxnSpPr>
            <a:stCxn id="9" idx="0"/>
            <a:endCxn id="8" idx="2"/>
          </p:cNvCxnSpPr>
          <p:nvPr/>
        </p:nvCxnSpPr>
        <p:spPr>
          <a:xfrm flipV="1">
            <a:off x="6337932" y="2355231"/>
            <a:ext cx="1366653" cy="818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Đường kết nối Mũi tên Thẳng 27">
            <a:extLst>
              <a:ext uri="{FF2B5EF4-FFF2-40B4-BE49-F238E27FC236}">
                <a16:creationId xmlns:a16="http://schemas.microsoft.com/office/drawing/2014/main" id="{EA8D0CB5-2073-77D5-9F8C-29BABD4B4D24}"/>
              </a:ext>
            </a:extLst>
          </p:cNvPr>
          <p:cNvCxnSpPr>
            <a:stCxn id="9" idx="0"/>
            <a:endCxn id="7" idx="2"/>
          </p:cNvCxnSpPr>
          <p:nvPr/>
        </p:nvCxnSpPr>
        <p:spPr>
          <a:xfrm>
            <a:off x="6337932" y="3174214"/>
            <a:ext cx="1366653" cy="755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Đường kết nối Mũi tên Thẳng 29">
            <a:extLst>
              <a:ext uri="{FF2B5EF4-FFF2-40B4-BE49-F238E27FC236}">
                <a16:creationId xmlns:a16="http://schemas.microsoft.com/office/drawing/2014/main" id="{68993B27-FFC3-7954-F61F-8BBF1D891A10}"/>
              </a:ext>
            </a:extLst>
          </p:cNvPr>
          <p:cNvCxnSpPr>
            <a:stCxn id="9" idx="0"/>
            <a:endCxn id="2" idx="2"/>
          </p:cNvCxnSpPr>
          <p:nvPr/>
        </p:nvCxnSpPr>
        <p:spPr>
          <a:xfrm>
            <a:off x="6337932" y="3174214"/>
            <a:ext cx="1366653" cy="2329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907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18</a:t>
            </a:fld>
            <a:endParaRPr lang="x-none"/>
          </a:p>
        </p:txBody>
      </p:sp>
      <p:sp>
        <p:nvSpPr>
          <p:cNvPr id="11" name="Rectangle 10"/>
          <p:cNvSpPr/>
          <p:nvPr/>
        </p:nvSpPr>
        <p:spPr>
          <a:xfrm>
            <a:off x="238888" y="1637686"/>
            <a:ext cx="19111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Missing data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8888" y="2355231"/>
            <a:ext cx="30708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Categorical encoding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8888" y="3072776"/>
            <a:ext cx="1114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Outlier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8888" y="4507866"/>
            <a:ext cx="23791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Feature creation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8888" y="5942956"/>
            <a:ext cx="24841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D1136"/>
                </a:solidFill>
                <a:latin typeface="+mj-lt"/>
              </a:rPr>
              <a:t>Feature selection</a:t>
            </a:r>
            <a:endParaRPr lang="en-US" sz="2400" dirty="0">
              <a:solidFill>
                <a:srgbClr val="0D1136"/>
              </a:solidFill>
              <a:effectLst/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38888" y="5225411"/>
            <a:ext cx="2216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Feature scaling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+mj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38888" y="3790321"/>
            <a:ext cx="16537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Rare labels</a:t>
            </a:r>
            <a:endParaRPr lang="en-US" sz="2400" dirty="0"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+mj-lt"/>
            </a:endParaRP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5D818850-7D6E-CD7A-F9B8-271E5C3AF88F}"/>
              </a:ext>
            </a:extLst>
          </p:cNvPr>
          <p:cNvSpPr txBox="1">
            <a:spLocks/>
          </p:cNvSpPr>
          <p:nvPr/>
        </p:nvSpPr>
        <p:spPr>
          <a:xfrm>
            <a:off x="3633371" y="2816896"/>
            <a:ext cx="2484142" cy="2870180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Select features by using statistical methods.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Constant or Quasi-constant features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duplicated features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Check features with low correlation to label</a:t>
            </a:r>
          </a:p>
        </p:txBody>
      </p:sp>
      <p:pic>
        <p:nvPicPr>
          <p:cNvPr id="23" name="Picture 15">
            <a:extLst>
              <a:ext uri="{FF2B5EF4-FFF2-40B4-BE49-F238E27FC236}">
                <a16:creationId xmlns:a16="http://schemas.microsoft.com/office/drawing/2014/main" id="{6456C2C0-F6CB-7C8B-2BF4-46957E1CB45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7929" y="1731172"/>
            <a:ext cx="965199" cy="965199"/>
          </a:xfrm>
          <a:prstGeom prst="rect">
            <a:avLst/>
          </a:prstGeom>
        </p:spPr>
      </p:pic>
      <p:sp>
        <p:nvSpPr>
          <p:cNvPr id="24" name="Oval 19">
            <a:extLst>
              <a:ext uri="{FF2B5EF4-FFF2-40B4-BE49-F238E27FC236}">
                <a16:creationId xmlns:a16="http://schemas.microsoft.com/office/drawing/2014/main" id="{AE4135A8-3BB7-D5DD-1C4D-6946FF840A0B}"/>
              </a:ext>
            </a:extLst>
          </p:cNvPr>
          <p:cNvSpPr/>
          <p:nvPr/>
        </p:nvSpPr>
        <p:spPr>
          <a:xfrm>
            <a:off x="4433776" y="2114997"/>
            <a:ext cx="478703" cy="478703"/>
          </a:xfrm>
          <a:prstGeom prst="ellipse">
            <a:avLst/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VN" sz="2000" b="1" dirty="0">
                <a:latin typeface="BR Omega VN" pitchFamily="2" charset="77"/>
              </a:rPr>
              <a:t>0</a:t>
            </a:r>
            <a:r>
              <a:rPr lang="en-US" sz="2000" b="1" dirty="0">
                <a:latin typeface="BR Omega VN" pitchFamily="2" charset="77"/>
              </a:rPr>
              <a:t>1</a:t>
            </a:r>
            <a:endParaRPr lang="en-VN" sz="2000" b="1" dirty="0">
              <a:latin typeface="BR Omega VN" pitchFamily="2" charset="77"/>
            </a:endParaRPr>
          </a:p>
        </p:txBody>
      </p:sp>
      <p:pic>
        <p:nvPicPr>
          <p:cNvPr id="25" name="Picture 38">
            <a:extLst>
              <a:ext uri="{FF2B5EF4-FFF2-40B4-BE49-F238E27FC236}">
                <a16:creationId xmlns:a16="http://schemas.microsoft.com/office/drawing/2014/main" id="{A81C6794-F460-4F56-A01E-D23CD891579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5904" y="1728945"/>
            <a:ext cx="807675" cy="809950"/>
          </a:xfrm>
          <a:prstGeom prst="rect">
            <a:avLst/>
          </a:prstGeom>
        </p:spPr>
      </p:pic>
      <p:sp>
        <p:nvSpPr>
          <p:cNvPr id="27" name="Oval 19">
            <a:extLst>
              <a:ext uri="{FF2B5EF4-FFF2-40B4-BE49-F238E27FC236}">
                <a16:creationId xmlns:a16="http://schemas.microsoft.com/office/drawing/2014/main" id="{60AA053E-5340-1973-2990-46424080E9BD}"/>
              </a:ext>
            </a:extLst>
          </p:cNvPr>
          <p:cNvSpPr/>
          <p:nvPr/>
        </p:nvSpPr>
        <p:spPr>
          <a:xfrm>
            <a:off x="7001309" y="2107794"/>
            <a:ext cx="478703" cy="478703"/>
          </a:xfrm>
          <a:prstGeom prst="ellipse">
            <a:avLst/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VN" sz="2000" b="1" dirty="0">
                <a:latin typeface="BR Omega VN" pitchFamily="2" charset="77"/>
              </a:rPr>
              <a:t>0</a:t>
            </a:r>
            <a:r>
              <a:rPr lang="en-US" sz="2000" b="1" dirty="0">
                <a:latin typeface="BR Omega VN" pitchFamily="2" charset="77"/>
              </a:rPr>
              <a:t>2</a:t>
            </a:r>
            <a:endParaRPr lang="en-VN" sz="2000" b="1" dirty="0">
              <a:latin typeface="BR Omega VN" pitchFamily="2" charset="77"/>
            </a:endParaRPr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79DBE9F2-E6F4-E2EA-DA66-3B2FC1FD03AB}"/>
              </a:ext>
            </a:extLst>
          </p:cNvPr>
          <p:cNvSpPr txBox="1">
            <a:spLocks/>
          </p:cNvSpPr>
          <p:nvPr/>
        </p:nvSpPr>
        <p:spPr>
          <a:xfrm>
            <a:off x="6341414" y="2816896"/>
            <a:ext cx="2484142" cy="2900662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Select features by using LASSO </a:t>
            </a:r>
            <a:r>
              <a:rPr lang="en-US" sz="1600" b="1" dirty="0" err="1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algorithrm</a:t>
            </a: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 err="1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GridSearchCV</a:t>
            </a: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with Lasso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Only 2 features selected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125 features with coefficients shrank to 0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937BE4B4-36CE-E511-1049-A70FC1C853C1}"/>
              </a:ext>
            </a:extLst>
          </p:cNvPr>
          <p:cNvSpPr txBox="1">
            <a:spLocks/>
          </p:cNvSpPr>
          <p:nvPr/>
        </p:nvSpPr>
        <p:spPr>
          <a:xfrm>
            <a:off x="9013118" y="2800964"/>
            <a:ext cx="2491653" cy="2454598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b="1" dirty="0">
                <a:solidFill>
                  <a:srgbClr val="F3712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Select features by using Recursive Feature Elimination. 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Estimator: Gradient Boosting Regressor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 dirty="0">
                <a:solidFill>
                  <a:schemeClr val="accent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125 features selected in total 127 features</a:t>
            </a:r>
          </a:p>
        </p:txBody>
      </p:sp>
      <p:pic>
        <p:nvPicPr>
          <p:cNvPr id="2" name="Picture 38">
            <a:extLst>
              <a:ext uri="{FF2B5EF4-FFF2-40B4-BE49-F238E27FC236}">
                <a16:creationId xmlns:a16="http://schemas.microsoft.com/office/drawing/2014/main" id="{7E19FC0F-7C2D-405F-1C93-FC835A09D5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5564" y="1737653"/>
            <a:ext cx="807675" cy="809950"/>
          </a:xfrm>
          <a:prstGeom prst="rect">
            <a:avLst/>
          </a:prstGeom>
        </p:spPr>
      </p:pic>
      <p:sp>
        <p:nvSpPr>
          <p:cNvPr id="4" name="Oval 19">
            <a:extLst>
              <a:ext uri="{FF2B5EF4-FFF2-40B4-BE49-F238E27FC236}">
                <a16:creationId xmlns:a16="http://schemas.microsoft.com/office/drawing/2014/main" id="{3EF90B8D-B587-6BEF-9557-64246359C6BC}"/>
              </a:ext>
            </a:extLst>
          </p:cNvPr>
          <p:cNvSpPr/>
          <p:nvPr/>
        </p:nvSpPr>
        <p:spPr>
          <a:xfrm>
            <a:off x="9727095" y="2103439"/>
            <a:ext cx="478703" cy="478703"/>
          </a:xfrm>
          <a:prstGeom prst="ellipse">
            <a:avLst/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VN" sz="2000" b="1" dirty="0">
                <a:latin typeface="BR Omega VN" pitchFamily="2" charset="77"/>
              </a:rPr>
              <a:t>0</a:t>
            </a:r>
            <a:r>
              <a:rPr lang="en-US" sz="2000" b="1" dirty="0">
                <a:latin typeface="BR Omega VN" pitchFamily="2" charset="77"/>
              </a:rPr>
              <a:t>3</a:t>
            </a:r>
            <a:endParaRPr lang="en-VN" sz="2000" b="1" dirty="0">
              <a:latin typeface="BR Omega V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59556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19</a:t>
            </a:fld>
            <a:endParaRPr lang="x-non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BC0877-AE0C-CD49-8CC8-08B15A284ECF}"/>
              </a:ext>
            </a:extLst>
          </p:cNvPr>
          <p:cNvSpPr txBox="1"/>
          <p:nvPr/>
        </p:nvSpPr>
        <p:spPr>
          <a:xfrm>
            <a:off x="689889" y="5180794"/>
            <a:ext cx="11077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4800" b="1" u="none" strike="noStrike" kern="1200" cap="none" spc="-100" normalizeH="0" baseline="0" noProof="0" dirty="0">
                <a:ln>
                  <a:noFill/>
                </a:ln>
                <a:solidFill>
                  <a:srgbClr val="33B2C1"/>
                </a:solidFill>
                <a:effectLst/>
                <a:uLnTx/>
                <a:uFillTx/>
                <a:latin typeface="BR Omega VN" pitchFamily="2" charset="77"/>
                <a:cs typeface="Arial" panose="020B0604020202020204" pitchFamily="34" charset="0"/>
              </a:rPr>
              <a:t>05.</a:t>
            </a:r>
            <a:r>
              <a:rPr kumimoji="0" lang="en-US" sz="4800" b="1" u="none" strike="noStrike" kern="1200" cap="none" spc="-100" normalizeH="0" baseline="0" noProof="0" dirty="0">
                <a:ln>
                  <a:noFill/>
                </a:ln>
                <a:solidFill>
                  <a:srgbClr val="0D1136"/>
                </a:solidFill>
                <a:effectLst/>
                <a:uLnTx/>
                <a:uFillTx/>
                <a:latin typeface="BR Omega VN" pitchFamily="2" charset="77"/>
                <a:cs typeface="Arial" panose="020B0604020202020204" pitchFamily="34" charset="0"/>
              </a:rPr>
              <a:t> </a:t>
            </a:r>
            <a:r>
              <a:rPr lang="en-US" sz="4800" b="1" dirty="0">
                <a:solidFill>
                  <a:prstClr val="white"/>
                </a:solidFill>
                <a:latin typeface="BR Omega VN" pitchFamily="2" charset="77"/>
              </a:rPr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366969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9492 1.11111E-6 L -2.29167E-6 1.1111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A01E5C51-D7EA-6144-8DB3-881DEB37FD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13"/>
          <a:stretch/>
        </p:blipFill>
        <p:spPr>
          <a:xfrm>
            <a:off x="143110" y="-123659"/>
            <a:ext cx="12317497" cy="69665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F8880C0-4A61-2041-83FD-0D770FF0D67E}"/>
              </a:ext>
            </a:extLst>
          </p:cNvPr>
          <p:cNvSpPr/>
          <p:nvPr/>
        </p:nvSpPr>
        <p:spPr>
          <a:xfrm>
            <a:off x="0" y="0"/>
            <a:ext cx="5211271" cy="68737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12E2D2-5CF3-2B43-A214-8AB94A11B33E}"/>
              </a:ext>
            </a:extLst>
          </p:cNvPr>
          <p:cNvSpPr txBox="1"/>
          <p:nvPr/>
        </p:nvSpPr>
        <p:spPr>
          <a:xfrm>
            <a:off x="504604" y="2834910"/>
            <a:ext cx="3680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u="none" strike="noStrike" kern="1200" cap="none" spc="0" normalizeH="0" baseline="0" noProof="0" dirty="0">
                <a:ln>
                  <a:noFill/>
                </a:ln>
                <a:solidFill>
                  <a:srgbClr val="19226D"/>
                </a:solidFill>
                <a:effectLst/>
                <a:uLnTx/>
                <a:uFillTx/>
                <a:latin typeface="BR Omega VN" pitchFamily="2" charset="77"/>
              </a:rPr>
              <a:t>CONTENT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6F2596-4475-EC42-B713-61FEB623F090}"/>
              </a:ext>
            </a:extLst>
          </p:cNvPr>
          <p:cNvGrpSpPr/>
          <p:nvPr/>
        </p:nvGrpSpPr>
        <p:grpSpPr>
          <a:xfrm>
            <a:off x="4744496" y="1691625"/>
            <a:ext cx="6106924" cy="773713"/>
            <a:chOff x="5829424" y="1893693"/>
            <a:chExt cx="7956148" cy="10080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0434B12-3935-6544-926C-55ABC299A8A5}"/>
                </a:ext>
              </a:extLst>
            </p:cNvPr>
            <p:cNvGrpSpPr/>
            <p:nvPr/>
          </p:nvGrpSpPr>
          <p:grpSpPr>
            <a:xfrm>
              <a:off x="5829424" y="1893693"/>
              <a:ext cx="1008000" cy="1008000"/>
              <a:chOff x="5829424" y="1893693"/>
              <a:chExt cx="1008000" cy="1008000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B6B3154F-5606-274F-877E-FB49C23DD24F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829424" y="1893693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R Omega VN" pitchFamily="2" charset="77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92A401DF-4B6B-984C-829F-A97B58DDE7BC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901424" y="1965318"/>
                <a:ext cx="864000" cy="864000"/>
              </a:xfrm>
              <a:prstGeom prst="ellipse">
                <a:avLst/>
              </a:prstGeom>
              <a:solidFill>
                <a:srgbClr val="1F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u="none" strike="noStrike" kern="1200" cap="none" spc="0" normalizeH="0" baseline="0" noProof="0">
                  <a:ln>
                    <a:noFill/>
                  </a:ln>
                  <a:solidFill>
                    <a:srgbClr val="19226D"/>
                  </a:solidFill>
                  <a:effectLst/>
                  <a:uLnTx/>
                  <a:uFillTx/>
                  <a:latin typeface="BR Omega VN" pitchFamily="2" charset="7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D39A2445-8CD2-D944-AF55-84CB32C168F9}"/>
                  </a:ext>
                </a:extLst>
              </p:cNvPr>
              <p:cNvSpPr txBox="1"/>
              <p:nvPr/>
            </p:nvSpPr>
            <p:spPr>
              <a:xfrm>
                <a:off x="6191447" y="2083863"/>
                <a:ext cx="283954" cy="681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R Omega VN" pitchFamily="2" charset="77"/>
                  </a:rPr>
                  <a:t>2</a:t>
                </a: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8839D66-6D53-DA44-9E88-D134902B2F45}"/>
                </a:ext>
              </a:extLst>
            </p:cNvPr>
            <p:cNvSpPr txBox="1"/>
            <p:nvPr/>
          </p:nvSpPr>
          <p:spPr>
            <a:xfrm>
              <a:off x="7164405" y="2191583"/>
              <a:ext cx="6621167" cy="521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2000" b="1" dirty="0">
                  <a:solidFill>
                    <a:prstClr val="white"/>
                  </a:solidFill>
                  <a:latin typeface="BR Omega VN" pitchFamily="2" charset="77"/>
                </a:rPr>
                <a:t>Project Scope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1C23DD5-8850-1846-B198-5D9534E4B0A8}"/>
              </a:ext>
            </a:extLst>
          </p:cNvPr>
          <p:cNvGrpSpPr/>
          <p:nvPr/>
        </p:nvGrpSpPr>
        <p:grpSpPr>
          <a:xfrm>
            <a:off x="4734248" y="778524"/>
            <a:ext cx="6117171" cy="773713"/>
            <a:chOff x="5807760" y="1383135"/>
            <a:chExt cx="7969499" cy="10080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15D2FE5-AE4B-9140-ABE0-5548B30F34B3}"/>
                </a:ext>
              </a:extLst>
            </p:cNvPr>
            <p:cNvGrpSpPr/>
            <p:nvPr/>
          </p:nvGrpSpPr>
          <p:grpSpPr>
            <a:xfrm>
              <a:off x="5807760" y="1383135"/>
              <a:ext cx="7969499" cy="1008000"/>
              <a:chOff x="5829424" y="806038"/>
              <a:chExt cx="7969499" cy="1008000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4D7288C6-A3CA-8F46-9CD1-231A2D4241BA}"/>
                  </a:ext>
                </a:extLst>
              </p:cNvPr>
              <p:cNvGrpSpPr/>
              <p:nvPr/>
            </p:nvGrpSpPr>
            <p:grpSpPr>
              <a:xfrm>
                <a:off x="5829424" y="806038"/>
                <a:ext cx="1008000" cy="1008000"/>
                <a:chOff x="5829424" y="806038"/>
                <a:chExt cx="1008000" cy="1008000"/>
              </a:xfrm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8526BFA0-82AE-0F4E-9079-A09E8D55F1B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5829424" y="806038"/>
                  <a:ext cx="1008000" cy="1008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1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R Omega VN" pitchFamily="2" charset="77"/>
                  </a:endParaRP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146CB365-1450-B64D-8CC2-B5F2ADB3429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5901424" y="878038"/>
                  <a:ext cx="864000" cy="864000"/>
                </a:xfrm>
                <a:prstGeom prst="ellipse">
                  <a:avLst/>
                </a:prstGeom>
                <a:solidFill>
                  <a:srgbClr val="1F386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1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R Omega VN" pitchFamily="2" charset="77"/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DA54F69-C295-C546-98D7-7E0086AFDFB7}"/>
                    </a:ext>
                  </a:extLst>
                </p:cNvPr>
                <p:cNvSpPr txBox="1"/>
                <p:nvPr/>
              </p:nvSpPr>
              <p:spPr>
                <a:xfrm>
                  <a:off x="6191447" y="986583"/>
                  <a:ext cx="283954" cy="6816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800" b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BR Omega VN" pitchFamily="2" charset="77"/>
                    </a:rPr>
                    <a:t>1</a:t>
                  </a: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4EA9F8E-0FCF-904B-87B0-35088A697DB4}"/>
                  </a:ext>
                </a:extLst>
              </p:cNvPr>
              <p:cNvSpPr txBox="1"/>
              <p:nvPr/>
            </p:nvSpPr>
            <p:spPr>
              <a:xfrm>
                <a:off x="7164405" y="1063526"/>
                <a:ext cx="6634518" cy="521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b="1" dirty="0">
                    <a:solidFill>
                      <a:prstClr val="white"/>
                    </a:solidFill>
                    <a:latin typeface="BR Omega VN" pitchFamily="2" charset="77"/>
                  </a:rPr>
                  <a:t>Overview </a:t>
                </a:r>
                <a:endParaRPr kumimoji="0" lang="en-US" sz="2000" b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R Omega VN" pitchFamily="2" charset="77"/>
                </a:endParaRP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E25AE59-5E68-439B-A566-5B931437C7F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879760" y="1453572"/>
              <a:ext cx="864000" cy="864000"/>
            </a:xfrm>
            <a:prstGeom prst="ellipse">
              <a:avLst/>
            </a:prstGeom>
            <a:solidFill>
              <a:srgbClr val="33B2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3B2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A2223FC-517E-497E-90CC-99A2494AF8D9}"/>
                </a:ext>
              </a:extLst>
            </p:cNvPr>
            <p:cNvSpPr txBox="1"/>
            <p:nvPr/>
          </p:nvSpPr>
          <p:spPr>
            <a:xfrm>
              <a:off x="6169784" y="1565892"/>
              <a:ext cx="283955" cy="681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R Omega VN" pitchFamily="2" charset="77"/>
                </a:rPr>
                <a:t>1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08A6110-BD09-F74E-BD91-35B89B00E4AF}"/>
              </a:ext>
            </a:extLst>
          </p:cNvPr>
          <p:cNvGrpSpPr/>
          <p:nvPr/>
        </p:nvGrpSpPr>
        <p:grpSpPr>
          <a:xfrm>
            <a:off x="4744495" y="2629797"/>
            <a:ext cx="6117172" cy="773714"/>
            <a:chOff x="4709565" y="3508655"/>
            <a:chExt cx="7969500" cy="10080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9D47BCC-B526-3648-9949-570EC81226FA}"/>
                </a:ext>
              </a:extLst>
            </p:cNvPr>
            <p:cNvGrpSpPr/>
            <p:nvPr/>
          </p:nvGrpSpPr>
          <p:grpSpPr>
            <a:xfrm>
              <a:off x="4709565" y="3508655"/>
              <a:ext cx="1008000" cy="1008000"/>
              <a:chOff x="5829424" y="2981348"/>
              <a:chExt cx="1008000" cy="100800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E749A54-0E62-8241-B448-3249966DEA1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829424" y="2981348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25C1DA1-FFF2-A842-8AE4-A79D73A8F8F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901424" y="3052598"/>
                <a:ext cx="864000" cy="864000"/>
              </a:xfrm>
              <a:prstGeom prst="ellipse">
                <a:avLst/>
              </a:prstGeom>
              <a:solidFill>
                <a:srgbClr val="33B2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F8351A0-ED0B-324C-88C0-E873E7DDAE84}"/>
                  </a:ext>
                </a:extLst>
              </p:cNvPr>
              <p:cNvSpPr txBox="1"/>
              <p:nvPr/>
            </p:nvSpPr>
            <p:spPr>
              <a:xfrm>
                <a:off x="6191447" y="3181144"/>
                <a:ext cx="283955" cy="681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R Omega VN" pitchFamily="2" charset="77"/>
                  </a:rPr>
                  <a:t>3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3B57449-EFC1-4FB3-B1DD-282BAE28FC05}"/>
                </a:ext>
              </a:extLst>
            </p:cNvPr>
            <p:cNvSpPr txBox="1"/>
            <p:nvPr/>
          </p:nvSpPr>
          <p:spPr>
            <a:xfrm>
              <a:off x="6083065" y="3846349"/>
              <a:ext cx="6596000" cy="521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2000" b="1" dirty="0" smtClean="0">
                  <a:solidFill>
                    <a:prstClr val="white"/>
                  </a:solidFill>
                  <a:latin typeface="BR Omega VN" pitchFamily="2" charset="77"/>
                </a:rPr>
                <a:t>Dataset</a:t>
              </a:r>
              <a:endParaRPr lang="en-US" sz="2000" b="1" dirty="0">
                <a:solidFill>
                  <a:prstClr val="white"/>
                </a:solidFill>
                <a:latin typeface="BR Omega VN" pitchFamily="2" charset="77"/>
              </a:endParaRPr>
            </a:p>
          </p:txBody>
        </p:sp>
      </p:grp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52687D7E-5DE3-8444-B293-E8694147AD22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3C3814FE-2C4F-A94A-A007-40E267B9E26D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C739EB96-90DB-884F-A8FD-B552BC7059EA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D761952C-F958-F747-9C39-A84DEF222A0E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408F70F7-E215-F54B-8B16-D6091DA44CC4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4253C88E-15D4-C048-8C63-95715CB59C34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FDE5903-954F-0545-9467-179C94D8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</a:t>
            </a:fld>
            <a:endParaRPr lang="x-none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76F2596-4475-EC42-B713-61FEB623F090}"/>
              </a:ext>
            </a:extLst>
          </p:cNvPr>
          <p:cNvGrpSpPr/>
          <p:nvPr/>
        </p:nvGrpSpPr>
        <p:grpSpPr>
          <a:xfrm>
            <a:off x="4744496" y="5384401"/>
            <a:ext cx="6106924" cy="773713"/>
            <a:chOff x="5829424" y="1893693"/>
            <a:chExt cx="7956148" cy="1008000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0434B12-3935-6544-926C-55ABC299A8A5}"/>
                </a:ext>
              </a:extLst>
            </p:cNvPr>
            <p:cNvGrpSpPr/>
            <p:nvPr/>
          </p:nvGrpSpPr>
          <p:grpSpPr>
            <a:xfrm>
              <a:off x="5829424" y="1893693"/>
              <a:ext cx="1008000" cy="1008000"/>
              <a:chOff x="5829424" y="1893693"/>
              <a:chExt cx="1008000" cy="1008000"/>
            </a:xfrm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B6B3154F-5606-274F-877E-FB49C23DD24F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829424" y="1893693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R Omega VN" pitchFamily="2" charset="77"/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92A401DF-4B6B-984C-829F-A97B58DDE7BC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901424" y="1965318"/>
                <a:ext cx="864000" cy="864000"/>
              </a:xfrm>
              <a:prstGeom prst="ellipse">
                <a:avLst/>
              </a:prstGeom>
              <a:solidFill>
                <a:srgbClr val="1F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u="none" strike="noStrike" kern="1200" cap="none" spc="0" normalizeH="0" baseline="0" noProof="0">
                  <a:ln>
                    <a:noFill/>
                  </a:ln>
                  <a:solidFill>
                    <a:srgbClr val="19226D"/>
                  </a:solidFill>
                  <a:effectLst/>
                  <a:uLnTx/>
                  <a:uFillTx/>
                  <a:latin typeface="BR Omega VN" pitchFamily="2" charset="77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39A2445-8CD2-D944-AF55-84CB32C168F9}"/>
                  </a:ext>
                </a:extLst>
              </p:cNvPr>
              <p:cNvSpPr txBox="1"/>
              <p:nvPr/>
            </p:nvSpPr>
            <p:spPr>
              <a:xfrm>
                <a:off x="6191447" y="2083863"/>
                <a:ext cx="283954" cy="681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R Omega VN" pitchFamily="2" charset="77"/>
                  </a:rPr>
                  <a:t>6</a:t>
                </a:r>
              </a:p>
            </p:txBody>
          </p: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8839D66-6D53-DA44-9E88-D134902B2F45}"/>
                </a:ext>
              </a:extLst>
            </p:cNvPr>
            <p:cNvSpPr txBox="1"/>
            <p:nvPr/>
          </p:nvSpPr>
          <p:spPr>
            <a:xfrm>
              <a:off x="7164405" y="2191583"/>
              <a:ext cx="6621167" cy="521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2000" b="1" dirty="0">
                  <a:solidFill>
                    <a:prstClr val="white"/>
                  </a:solidFill>
                  <a:latin typeface="BR Omega VN" pitchFamily="2" charset="77"/>
                </a:rPr>
                <a:t>Evaluating &amp; Improving model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15D2FE5-AE4B-9140-ABE0-5548B30F34B3}"/>
              </a:ext>
            </a:extLst>
          </p:cNvPr>
          <p:cNvGrpSpPr/>
          <p:nvPr/>
        </p:nvGrpSpPr>
        <p:grpSpPr>
          <a:xfrm>
            <a:off x="4734248" y="4471300"/>
            <a:ext cx="6117171" cy="773713"/>
            <a:chOff x="5829424" y="806038"/>
            <a:chExt cx="7969499" cy="1008000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4D7288C6-A3CA-8F46-9CD1-231A2D4241BA}"/>
                </a:ext>
              </a:extLst>
            </p:cNvPr>
            <p:cNvGrpSpPr/>
            <p:nvPr/>
          </p:nvGrpSpPr>
          <p:grpSpPr>
            <a:xfrm>
              <a:off x="5829424" y="806038"/>
              <a:ext cx="1008000" cy="1008000"/>
              <a:chOff x="5829424" y="806038"/>
              <a:chExt cx="1008000" cy="1008000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526BFA0-82AE-0F4E-9079-A09E8D55F1B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829424" y="806038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R Omega VN" pitchFamily="2" charset="77"/>
                </a:endParaRP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146CB365-1450-B64D-8CC2-B5F2ADB34290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901424" y="878038"/>
                <a:ext cx="864000" cy="864000"/>
              </a:xfrm>
              <a:prstGeom prst="ellipse">
                <a:avLst/>
              </a:prstGeom>
              <a:solidFill>
                <a:srgbClr val="33B2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R Omega VN" pitchFamily="2" charset="77"/>
                </a:endParaRP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DA54F69-C295-C546-98D7-7E0086AFDFB7}"/>
                  </a:ext>
                </a:extLst>
              </p:cNvPr>
              <p:cNvSpPr txBox="1"/>
              <p:nvPr/>
            </p:nvSpPr>
            <p:spPr>
              <a:xfrm>
                <a:off x="6191447" y="986583"/>
                <a:ext cx="283954" cy="681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R Omega VN" pitchFamily="2" charset="77"/>
                  </a:rPr>
                  <a:t>5</a:t>
                </a:r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4EA9F8E-0FCF-904B-87B0-35088A697DB4}"/>
                </a:ext>
              </a:extLst>
            </p:cNvPr>
            <p:cNvSpPr txBox="1"/>
            <p:nvPr/>
          </p:nvSpPr>
          <p:spPr>
            <a:xfrm>
              <a:off x="7164405" y="1063526"/>
              <a:ext cx="6634518" cy="521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dirty="0">
                  <a:solidFill>
                    <a:prstClr val="white"/>
                  </a:solidFill>
                  <a:latin typeface="BR Omega VN" pitchFamily="2" charset="77"/>
                </a:rPr>
                <a:t>Modeling </a:t>
              </a:r>
              <a:endParaRPr kumimoji="0" lang="en-US" sz="2000" b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 Omega VN" pitchFamily="2" charset="77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08A6110-BD09-F74E-BD91-35B89B00E4AF}"/>
              </a:ext>
            </a:extLst>
          </p:cNvPr>
          <p:cNvGrpSpPr/>
          <p:nvPr/>
        </p:nvGrpSpPr>
        <p:grpSpPr>
          <a:xfrm>
            <a:off x="4734248" y="3541687"/>
            <a:ext cx="6117172" cy="773714"/>
            <a:chOff x="4709565" y="3508655"/>
            <a:chExt cx="7969500" cy="1008000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49D47BCC-B526-3648-9949-570EC81226FA}"/>
                </a:ext>
              </a:extLst>
            </p:cNvPr>
            <p:cNvGrpSpPr/>
            <p:nvPr/>
          </p:nvGrpSpPr>
          <p:grpSpPr>
            <a:xfrm>
              <a:off x="4709565" y="3508655"/>
              <a:ext cx="1008000" cy="1008000"/>
              <a:chOff x="5829424" y="2981348"/>
              <a:chExt cx="1008000" cy="1008000"/>
            </a:xfrm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DE749A54-0E62-8241-B448-3249966DEA1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829424" y="2981348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825C1DA1-FFF2-A842-8AE4-A79D73A8F8F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901424" y="3052598"/>
                <a:ext cx="864000" cy="864000"/>
              </a:xfrm>
              <a:prstGeom prst="ellipse">
                <a:avLst/>
              </a:prstGeom>
              <a:solidFill>
                <a:srgbClr val="1F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F8351A0-ED0B-324C-88C0-E873E7DDAE84}"/>
                  </a:ext>
                </a:extLst>
              </p:cNvPr>
              <p:cNvSpPr txBox="1"/>
              <p:nvPr/>
            </p:nvSpPr>
            <p:spPr>
              <a:xfrm>
                <a:off x="6191447" y="3181144"/>
                <a:ext cx="283955" cy="681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b="1" dirty="0">
                    <a:solidFill>
                      <a:prstClr val="white"/>
                    </a:solidFill>
                    <a:latin typeface="BR Omega VN" pitchFamily="2" charset="77"/>
                  </a:rPr>
                  <a:t>4</a:t>
                </a:r>
                <a:endParaRPr kumimoji="0" lang="en-US" sz="2800" b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R Omega VN" pitchFamily="2" charset="77"/>
                </a:endParaRPr>
              </a:p>
            </p:txBody>
          </p: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3B57449-EFC1-4FB3-B1DD-282BAE28FC05}"/>
                </a:ext>
              </a:extLst>
            </p:cNvPr>
            <p:cNvSpPr txBox="1"/>
            <p:nvPr/>
          </p:nvSpPr>
          <p:spPr>
            <a:xfrm>
              <a:off x="6083065" y="3846349"/>
              <a:ext cx="6596000" cy="521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2000" b="1" dirty="0">
                  <a:solidFill>
                    <a:prstClr val="white"/>
                  </a:solidFill>
                  <a:latin typeface="BR Omega VN" pitchFamily="2" charset="77"/>
                </a:rPr>
                <a:t>Data Preprocessing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709732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20</a:t>
            </a:fld>
            <a:endParaRPr lang="x-none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38200" y="190500"/>
            <a:ext cx="1051560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BR Omega VN" pitchFamily="2" charset="77"/>
                <a:ea typeface="+mj-ea"/>
                <a:cs typeface="+mj-cs"/>
              </a:defRPr>
            </a:lvl1pPr>
          </a:lstStyle>
          <a:p>
            <a:r>
              <a:rPr lang="en-US" dirty="0" smtClean="0"/>
              <a:t>Model selection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381171"/>
              </p:ext>
            </p:extLst>
          </p:nvPr>
        </p:nvGraphicFramePr>
        <p:xfrm>
          <a:off x="2074843" y="1369994"/>
          <a:ext cx="8042314" cy="45772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4387">
                  <a:extLst>
                    <a:ext uri="{9D8B030D-6E8A-4147-A177-3AD203B41FA5}">
                      <a16:colId xmlns:a16="http://schemas.microsoft.com/office/drawing/2014/main" val="1899970293"/>
                    </a:ext>
                  </a:extLst>
                </a:gridCol>
                <a:gridCol w="5177927">
                  <a:extLst>
                    <a:ext uri="{9D8B030D-6E8A-4147-A177-3AD203B41FA5}">
                      <a16:colId xmlns:a16="http://schemas.microsoft.com/office/drawing/2014/main" val="205706730"/>
                    </a:ext>
                  </a:extLst>
                </a:gridCol>
              </a:tblGrid>
              <a:tr h="72752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Algorithms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Model with </a:t>
                      </a:r>
                      <a:r>
                        <a:rPr lang="en-US" dirty="0" err="1" smtClean="0">
                          <a:solidFill>
                            <a:schemeClr val="bg1"/>
                          </a:solidFill>
                        </a:rPr>
                        <a:t>sklearn</a:t>
                      </a:r>
                      <a:endParaRPr lang="en-US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8686783"/>
                  </a:ext>
                </a:extLst>
              </a:tr>
              <a:tr h="72752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Ridge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kern="120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Ridge(alpha = 1e+2, tol = 0.0001, random_state=10)</a:t>
                      </a:r>
                      <a:endParaRPr lang="en-US" sz="1400" b="0" kern="1200">
                        <a:solidFill>
                          <a:schemeClr val="accent5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486400"/>
                  </a:ext>
                </a:extLst>
              </a:tr>
              <a:tr h="72752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Decision</a:t>
                      </a:r>
                      <a:r>
                        <a:rPr lang="en-US" baseline="0" dirty="0" smtClean="0"/>
                        <a:t> Tree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kern="1200" dirty="0" err="1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DecisionTreeRegressor</a:t>
                      </a:r>
                      <a:r>
                        <a:rPr lang="en-US" sz="1400" b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400" b="0" kern="1200" dirty="0" err="1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random_state</a:t>
                      </a:r>
                      <a:r>
                        <a:rPr lang="en-US" sz="1400" b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=10)</a:t>
                      </a:r>
                      <a:endParaRPr lang="en-US" sz="1400" b="0" kern="1200" dirty="0">
                        <a:solidFill>
                          <a:schemeClr val="accent5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693398"/>
                  </a:ext>
                </a:extLst>
              </a:tr>
              <a:tr h="67766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Elastic Net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kern="1200" dirty="0" err="1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ElasticNet</a:t>
                      </a:r>
                      <a:r>
                        <a:rPr lang="en-US" sz="1400" b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(alpha = 1e+1, l1_ratio = 0.01, </a:t>
                      </a:r>
                      <a:r>
                        <a:rPr lang="en-US" sz="1400" b="0" kern="1200" dirty="0" err="1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tol</a:t>
                      </a:r>
                      <a:r>
                        <a:rPr lang="en-US" sz="1400" b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= 0.001, </a:t>
                      </a:r>
                    </a:p>
                    <a:p>
                      <a:r>
                        <a:rPr lang="en-US" sz="1400" b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   </a:t>
                      </a:r>
                      <a:r>
                        <a:rPr lang="en-US" sz="1400" b="0" kern="1200" dirty="0" err="1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random_state</a:t>
                      </a:r>
                      <a:r>
                        <a:rPr lang="en-US" sz="1400" b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=10)</a:t>
                      </a:r>
                      <a:endParaRPr lang="en-US" sz="1400" b="0" kern="1200" dirty="0">
                        <a:solidFill>
                          <a:schemeClr val="accent5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158944"/>
                  </a:ext>
                </a:extLst>
              </a:tr>
              <a:tr h="103932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Gradient</a:t>
                      </a:r>
                      <a:r>
                        <a:rPr lang="en-US" baseline="0" dirty="0" smtClean="0"/>
                        <a:t> Boosting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kern="1200" dirty="0" err="1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GradientBoostingRegressor</a:t>
                      </a:r>
                      <a:r>
                        <a:rPr lang="en-US" sz="1400" b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400" b="0" kern="1200" dirty="0" err="1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n_estimators</a:t>
                      </a:r>
                      <a:r>
                        <a:rPr lang="en-US" sz="1400" b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=1000, </a:t>
                      </a:r>
                      <a:r>
                        <a:rPr lang="en-US" sz="1400" b="0" kern="1200" dirty="0" err="1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max_depth</a:t>
                      </a:r>
                      <a:r>
                        <a:rPr lang="en-US" sz="1400" b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=6,</a:t>
                      </a:r>
                    </a:p>
                    <a:p>
                      <a:r>
                        <a:rPr lang="en-US" sz="1400" b="0" kern="1200" baseline="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    </a:t>
                      </a:r>
                      <a:r>
                        <a:rPr lang="en-US" sz="1400" b="0" kern="1200" dirty="0" err="1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random_state</a:t>
                      </a:r>
                      <a:r>
                        <a:rPr lang="en-US" sz="1400" b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=10)</a:t>
                      </a:r>
                      <a:endParaRPr lang="en-US" sz="1400" b="0" kern="1200" dirty="0">
                        <a:solidFill>
                          <a:schemeClr val="accent5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720618"/>
                  </a:ext>
                </a:extLst>
              </a:tr>
              <a:tr h="67766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XGB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kern="1200" dirty="0" err="1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XGBRegressor</a:t>
                      </a:r>
                      <a:r>
                        <a:rPr lang="en-US" sz="1400" b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(objective ='</a:t>
                      </a:r>
                      <a:r>
                        <a:rPr lang="en-US" sz="1400" b="0" kern="1200" dirty="0" err="1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reg:squarederror</a:t>
                      </a:r>
                      <a:r>
                        <a:rPr lang="en-US" sz="1400" b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',</a:t>
                      </a:r>
                    </a:p>
                    <a:p>
                      <a:r>
                        <a:rPr lang="en-US" sz="1400" b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      </a:t>
                      </a:r>
                      <a:r>
                        <a:rPr lang="en-US" sz="1400" b="0" kern="1200" dirty="0" err="1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n_estimators</a:t>
                      </a:r>
                      <a:r>
                        <a:rPr lang="en-US" sz="1400" b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= 1000, seed = 10)</a:t>
                      </a:r>
                      <a:endParaRPr lang="en-US" sz="1400" b="0" kern="1200" dirty="0">
                        <a:solidFill>
                          <a:schemeClr val="accent5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989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7593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21</a:t>
            </a:fld>
            <a:endParaRPr lang="x-none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38200" y="190500"/>
            <a:ext cx="1051560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BR Omega VN" pitchFamily="2" charset="77"/>
                <a:ea typeface="+mj-ea"/>
                <a:cs typeface="+mj-cs"/>
              </a:defRPr>
            </a:lvl1pPr>
          </a:lstStyle>
          <a:p>
            <a:r>
              <a:rPr lang="en-US" dirty="0" smtClean="0"/>
              <a:t>Model selection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974396"/>
              </p:ext>
            </p:extLst>
          </p:nvPr>
        </p:nvGraphicFramePr>
        <p:xfrm>
          <a:off x="1465243" y="1311005"/>
          <a:ext cx="9331287" cy="43721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0543">
                  <a:extLst>
                    <a:ext uri="{9D8B030D-6E8A-4147-A177-3AD203B41FA5}">
                      <a16:colId xmlns:a16="http://schemas.microsoft.com/office/drawing/2014/main" val="1899970293"/>
                    </a:ext>
                  </a:extLst>
                </a:gridCol>
                <a:gridCol w="1840186">
                  <a:extLst>
                    <a:ext uri="{9D8B030D-6E8A-4147-A177-3AD203B41FA5}">
                      <a16:colId xmlns:a16="http://schemas.microsoft.com/office/drawing/2014/main" val="205706730"/>
                    </a:ext>
                  </a:extLst>
                </a:gridCol>
                <a:gridCol w="1840186">
                  <a:extLst>
                    <a:ext uri="{9D8B030D-6E8A-4147-A177-3AD203B41FA5}">
                      <a16:colId xmlns:a16="http://schemas.microsoft.com/office/drawing/2014/main" val="1188307288"/>
                    </a:ext>
                  </a:extLst>
                </a:gridCol>
                <a:gridCol w="1840186">
                  <a:extLst>
                    <a:ext uri="{9D8B030D-6E8A-4147-A177-3AD203B41FA5}">
                      <a16:colId xmlns:a16="http://schemas.microsoft.com/office/drawing/2014/main" val="252673958"/>
                    </a:ext>
                  </a:extLst>
                </a:gridCol>
                <a:gridCol w="1840186">
                  <a:extLst>
                    <a:ext uri="{9D8B030D-6E8A-4147-A177-3AD203B41FA5}">
                      <a16:colId xmlns:a16="http://schemas.microsoft.com/office/drawing/2014/main" val="2645061025"/>
                    </a:ext>
                  </a:extLst>
                </a:gridCol>
              </a:tblGrid>
              <a:tr h="102907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 scaler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Standard Scaler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MinMax</a:t>
                      </a:r>
                      <a:r>
                        <a:rPr lang="en-US" dirty="0" smtClean="0"/>
                        <a:t> Scaler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RobustScaler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0870352"/>
                  </a:ext>
                </a:extLst>
              </a:tr>
              <a:tr h="5962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Ridge Regression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5"/>
                          </a:solidFill>
                        </a:rPr>
                        <a:t>0.1305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0.1298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5"/>
                          </a:solidFill>
                        </a:rPr>
                        <a:t>0.1552</a:t>
                      </a:r>
                      <a:endParaRPr lang="en-US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5"/>
                          </a:solidFill>
                        </a:rPr>
                        <a:t>0.1316</a:t>
                      </a:r>
                      <a:endParaRPr lang="en-US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4486400"/>
                  </a:ext>
                </a:extLst>
              </a:tr>
              <a:tr h="5962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Decision</a:t>
                      </a:r>
                      <a:r>
                        <a:rPr lang="en-US" baseline="0" dirty="0" smtClean="0"/>
                        <a:t> Tree </a:t>
                      </a:r>
                      <a:r>
                        <a:rPr lang="en-US" baseline="0" dirty="0" err="1" smtClean="0"/>
                        <a:t>Regressor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5"/>
                          </a:solidFill>
                        </a:rPr>
                        <a:t>0.2022</a:t>
                      </a:r>
                      <a:endParaRPr lang="en-US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5"/>
                          </a:solidFill>
                        </a:rPr>
                        <a:t>0.2018</a:t>
                      </a:r>
                      <a:endParaRPr lang="en-US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0.2002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5"/>
                          </a:solidFill>
                        </a:rPr>
                        <a:t>0.2016</a:t>
                      </a:r>
                      <a:endParaRPr lang="en-US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4693398"/>
                  </a:ext>
                </a:extLst>
              </a:tr>
              <a:tr h="5962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Elastic Net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0.1593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5"/>
                          </a:solidFill>
                        </a:rPr>
                        <a:t>0.2514</a:t>
                      </a:r>
                      <a:endParaRPr lang="en-US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5"/>
                          </a:solidFill>
                        </a:rPr>
                        <a:t>0.2727</a:t>
                      </a:r>
                      <a:endParaRPr lang="en-US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5"/>
                          </a:solidFill>
                        </a:rPr>
                        <a:t>0.2510</a:t>
                      </a:r>
                      <a:endParaRPr lang="en-US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0158944"/>
                  </a:ext>
                </a:extLst>
              </a:tr>
              <a:tr h="5962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Gradient</a:t>
                      </a:r>
                      <a:r>
                        <a:rPr lang="en-US" baseline="0" dirty="0" smtClean="0"/>
                        <a:t> Boosting </a:t>
                      </a:r>
                      <a:r>
                        <a:rPr lang="en-US" baseline="0" dirty="0" err="1" smtClean="0"/>
                        <a:t>Regressor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5"/>
                          </a:solidFill>
                        </a:rPr>
                        <a:t>0.1298</a:t>
                      </a:r>
                      <a:endParaRPr lang="en-US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5"/>
                          </a:solidFill>
                        </a:rPr>
                        <a:t>0.1293</a:t>
                      </a:r>
                      <a:endParaRPr lang="en-US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0.1288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5"/>
                          </a:solidFill>
                        </a:rPr>
                        <a:t>0.1296</a:t>
                      </a:r>
                      <a:endParaRPr lang="en-US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0720618"/>
                  </a:ext>
                </a:extLst>
              </a:tr>
              <a:tr h="59621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XGB </a:t>
                      </a:r>
                      <a:r>
                        <a:rPr lang="en-US" dirty="0" err="1" smtClean="0"/>
                        <a:t>Regressor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0.1317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5"/>
                          </a:solidFill>
                        </a:rPr>
                        <a:t>0.1318</a:t>
                      </a:r>
                      <a:endParaRPr lang="en-US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5"/>
                          </a:solidFill>
                        </a:rPr>
                        <a:t>0.1322</a:t>
                      </a:r>
                      <a:endParaRPr lang="en-US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5"/>
                          </a:solidFill>
                        </a:rPr>
                        <a:t>0.1317</a:t>
                      </a:r>
                      <a:endParaRPr lang="en-US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3989032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1542361" y="2412694"/>
            <a:ext cx="1817784" cy="42965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551540" y="4206607"/>
            <a:ext cx="1817784" cy="86115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540523" y="5165078"/>
            <a:ext cx="1817784" cy="42965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16200000">
            <a:off x="-307146" y="3312438"/>
            <a:ext cx="1921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ea typeface="Yu Gothic" panose="020B0400000000000000" pitchFamily="34" charset="-128"/>
              </a:rPr>
              <a:t>Pick 3 best models</a:t>
            </a:r>
            <a:endParaRPr lang="en-US" sz="2000" dirty="0">
              <a:solidFill>
                <a:srgbClr val="00B050"/>
              </a:solidFill>
              <a:effectLst/>
              <a:latin typeface="Times New Roman" panose="02020603050405020304" pitchFamily="18" charset="0"/>
              <a:ea typeface="Yu Gothic" panose="020B0400000000000000" pitchFamily="34" charset="-128"/>
            </a:endParaRPr>
          </a:p>
        </p:txBody>
      </p:sp>
      <p:cxnSp>
        <p:nvCxnSpPr>
          <p:cNvPr id="15" name="Straight Arrow Connector 14"/>
          <p:cNvCxnSpPr>
            <a:stCxn id="7" idx="2"/>
          </p:cNvCxnSpPr>
          <p:nvPr/>
        </p:nvCxnSpPr>
        <p:spPr>
          <a:xfrm flipV="1">
            <a:off x="838200" y="2627523"/>
            <a:ext cx="627043" cy="869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2"/>
          </p:cNvCxnSpPr>
          <p:nvPr/>
        </p:nvCxnSpPr>
        <p:spPr>
          <a:xfrm>
            <a:off x="838200" y="3497104"/>
            <a:ext cx="627043" cy="1140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2"/>
          </p:cNvCxnSpPr>
          <p:nvPr/>
        </p:nvCxnSpPr>
        <p:spPr>
          <a:xfrm>
            <a:off x="838200" y="3497104"/>
            <a:ext cx="627043" cy="1882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550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22</a:t>
            </a:fld>
            <a:endParaRPr lang="x-none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38200" y="190500"/>
            <a:ext cx="1051560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BR Omega VN" pitchFamily="2" charset="77"/>
                <a:ea typeface="+mj-ea"/>
                <a:cs typeface="+mj-cs"/>
              </a:defRPr>
            </a:lvl1pPr>
          </a:lstStyle>
          <a:p>
            <a:r>
              <a:rPr lang="en-US" dirty="0"/>
              <a:t>Hyperparameter tuning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7729B29B-17E7-BD86-1BBE-DC928B4F78E4}"/>
              </a:ext>
            </a:extLst>
          </p:cNvPr>
          <p:cNvSpPr txBox="1"/>
          <p:nvPr/>
        </p:nvSpPr>
        <p:spPr>
          <a:xfrm>
            <a:off x="1639389" y="1997839"/>
            <a:ext cx="63093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dirty="0" smtClean="0">
                <a:solidFill>
                  <a:schemeClr val="accent5"/>
                </a:solidFill>
              </a:rPr>
              <a:t>Choose 3 best models for tuning hyperparameters</a:t>
            </a:r>
          </a:p>
          <a:p>
            <a:endParaRPr lang="vi-VN" sz="2000" dirty="0" smtClean="0">
              <a:solidFill>
                <a:schemeClr val="accent5"/>
              </a:solidFill>
            </a:endParaRPr>
          </a:p>
          <a:p>
            <a:r>
              <a:rPr lang="vi-VN" sz="2000" dirty="0" smtClean="0">
                <a:solidFill>
                  <a:schemeClr val="accent5"/>
                </a:solidFill>
              </a:rPr>
              <a:t>	</a:t>
            </a:r>
          </a:p>
          <a:p>
            <a:endParaRPr lang="vi-VN" sz="2000" dirty="0" smtClean="0">
              <a:solidFill>
                <a:schemeClr val="accent5"/>
              </a:solidFill>
            </a:endParaRPr>
          </a:p>
          <a:p>
            <a:endParaRPr lang="vi-VN" sz="2000" dirty="0" smtClean="0">
              <a:solidFill>
                <a:schemeClr val="accent5"/>
              </a:solidFill>
            </a:endParaRPr>
          </a:p>
          <a:p>
            <a:r>
              <a:rPr lang="vi-VN" sz="2000" dirty="0" smtClean="0">
                <a:solidFill>
                  <a:schemeClr val="accent5"/>
                </a:solidFill>
              </a:rPr>
              <a:t>	</a:t>
            </a:r>
          </a:p>
          <a:p>
            <a:endParaRPr lang="vi-VN" sz="2000" dirty="0" smtClean="0">
              <a:solidFill>
                <a:schemeClr val="accent5"/>
              </a:solidFill>
            </a:endParaRPr>
          </a:p>
          <a:p>
            <a:r>
              <a:rPr lang="vi-VN" sz="2000" dirty="0" smtClean="0">
                <a:solidFill>
                  <a:schemeClr val="accent5"/>
                </a:solidFill>
              </a:rPr>
              <a:t>	</a:t>
            </a:r>
            <a:endParaRPr lang="vi-VN" sz="2000" dirty="0">
              <a:solidFill>
                <a:schemeClr val="accent5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861457" y="2679100"/>
            <a:ext cx="2219820" cy="18732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solidFill>
                  <a:schemeClr val="accent5"/>
                </a:solidFill>
              </a:rPr>
              <a:t>Ridge </a:t>
            </a:r>
            <a:r>
              <a:rPr lang="vi-VN" dirty="0" smtClean="0">
                <a:solidFill>
                  <a:schemeClr val="accent5"/>
                </a:solidFill>
              </a:rPr>
              <a:t>regression</a:t>
            </a:r>
            <a:endParaRPr lang="en-US" dirty="0" smtClean="0">
              <a:solidFill>
                <a:schemeClr val="accent5"/>
              </a:solidFill>
            </a:endParaRPr>
          </a:p>
          <a:p>
            <a:pPr algn="ctr"/>
            <a:r>
              <a:rPr lang="en-US" dirty="0" smtClean="0">
                <a:solidFill>
                  <a:schemeClr val="accent5"/>
                </a:solidFill>
              </a:rPr>
              <a:t>RMSE: 0.1298 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024649" y="2679100"/>
            <a:ext cx="2301568" cy="185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>
                <a:solidFill>
                  <a:schemeClr val="accent5"/>
                </a:solidFill>
              </a:rPr>
              <a:t>Gradient Boosting </a:t>
            </a:r>
            <a:r>
              <a:rPr lang="vi-VN" dirty="0" smtClean="0">
                <a:solidFill>
                  <a:schemeClr val="accent5"/>
                </a:solidFill>
              </a:rPr>
              <a:t>Regressor</a:t>
            </a:r>
            <a:endParaRPr lang="en-US" dirty="0" smtClean="0">
              <a:solidFill>
                <a:schemeClr val="accent5"/>
              </a:solidFill>
            </a:endParaRPr>
          </a:p>
          <a:p>
            <a:pPr algn="ctr"/>
            <a:r>
              <a:rPr lang="en-US" dirty="0" smtClean="0">
                <a:solidFill>
                  <a:schemeClr val="accent5"/>
                </a:solidFill>
              </a:rPr>
              <a:t>RMSE: </a:t>
            </a:r>
            <a:r>
              <a:rPr lang="en-US" dirty="0">
                <a:solidFill>
                  <a:schemeClr val="accent5"/>
                </a:solidFill>
              </a:rPr>
              <a:t>0.1293</a:t>
            </a:r>
            <a:endParaRPr lang="vi-VN" dirty="0">
              <a:solidFill>
                <a:schemeClr val="accent5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110723" y="2689616"/>
            <a:ext cx="2219820" cy="1852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>
                <a:solidFill>
                  <a:schemeClr val="accent5"/>
                </a:solidFill>
              </a:rPr>
              <a:t>XGBRegressor</a:t>
            </a:r>
            <a:endParaRPr lang="en-US" dirty="0" smtClean="0">
              <a:solidFill>
                <a:schemeClr val="accent5"/>
              </a:solidFill>
            </a:endParaRPr>
          </a:p>
          <a:p>
            <a:pPr algn="ctr"/>
            <a:r>
              <a:rPr lang="en-US" dirty="0" smtClean="0">
                <a:solidFill>
                  <a:schemeClr val="accent5"/>
                </a:solidFill>
              </a:rPr>
              <a:t>RMSE: 0.1318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965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23</a:t>
            </a:fld>
            <a:endParaRPr lang="x-none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38200" y="190500"/>
            <a:ext cx="1051560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BR Omega VN" pitchFamily="2" charset="77"/>
                <a:ea typeface="+mj-ea"/>
                <a:cs typeface="+mj-cs"/>
              </a:defRPr>
            </a:lvl1pPr>
          </a:lstStyle>
          <a:p>
            <a:r>
              <a:rPr lang="en-US" dirty="0" err="1"/>
              <a:t>Hyperparameter</a:t>
            </a:r>
            <a:r>
              <a:rPr lang="en-US" dirty="0"/>
              <a:t> tuning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555450"/>
              </p:ext>
            </p:extLst>
          </p:nvPr>
        </p:nvGraphicFramePr>
        <p:xfrm>
          <a:off x="1629119" y="1245913"/>
          <a:ext cx="8933761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696">
                  <a:extLst>
                    <a:ext uri="{9D8B030D-6E8A-4147-A177-3AD203B41FA5}">
                      <a16:colId xmlns:a16="http://schemas.microsoft.com/office/drawing/2014/main" val="1899970293"/>
                    </a:ext>
                  </a:extLst>
                </a:gridCol>
                <a:gridCol w="1525835">
                  <a:extLst>
                    <a:ext uri="{9D8B030D-6E8A-4147-A177-3AD203B41FA5}">
                      <a16:colId xmlns:a16="http://schemas.microsoft.com/office/drawing/2014/main" val="1188307288"/>
                    </a:ext>
                  </a:extLst>
                </a:gridCol>
                <a:gridCol w="3213102">
                  <a:extLst>
                    <a:ext uri="{9D8B030D-6E8A-4147-A177-3AD203B41FA5}">
                      <a16:colId xmlns:a16="http://schemas.microsoft.com/office/drawing/2014/main" val="1236654374"/>
                    </a:ext>
                  </a:extLst>
                </a:gridCol>
                <a:gridCol w="2234128">
                  <a:extLst>
                    <a:ext uri="{9D8B030D-6E8A-4147-A177-3AD203B41FA5}">
                      <a16:colId xmlns:a16="http://schemas.microsoft.com/office/drawing/2014/main" val="1113680258"/>
                    </a:ext>
                  </a:extLst>
                </a:gridCol>
              </a:tblGrid>
              <a:tr h="1110348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Score</a:t>
                      </a:r>
                    </a:p>
                    <a:p>
                      <a:pPr algn="ctr"/>
                      <a:endParaRPr lang="en-US" smtClean="0"/>
                    </a:p>
                    <a:p>
                      <a:pPr algn="ctr"/>
                      <a:endParaRPr lang="en-US" smtClean="0"/>
                    </a:p>
                    <a:p>
                      <a:pPr algn="l"/>
                      <a:r>
                        <a:rPr lang="en-US" smtClean="0"/>
                        <a:t>Models         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RMSE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Grid search</a:t>
                      </a:r>
                      <a:r>
                        <a:rPr lang="en-US" baseline="0" smtClean="0"/>
                        <a:t> h</a:t>
                      </a:r>
                      <a:r>
                        <a:rPr lang="en-US" smtClean="0"/>
                        <a:t>yperparams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Best hyperparams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0870352"/>
                  </a:ext>
                </a:extLst>
              </a:tr>
              <a:tr h="113881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Ridge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5"/>
                          </a:solidFill>
                        </a:rPr>
                        <a:t>0.1289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accent5"/>
                          </a:solidFill>
                        </a:rPr>
                        <a:t>(CV=5)</a:t>
                      </a:r>
                    </a:p>
                    <a:p>
                      <a:pPr algn="ctr"/>
                      <a:endParaRPr lang="en-US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parameters = {</a:t>
                      </a:r>
                    </a:p>
                    <a:p>
                      <a:pPr algn="l"/>
                      <a:r>
                        <a:rPr lang="en-US" sz="1400" b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'alpha': </a:t>
                      </a:r>
                      <a:r>
                        <a:rPr lang="en-US" sz="1400" b="0" kern="1200" dirty="0" err="1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np.logspace</a:t>
                      </a:r>
                      <a:r>
                        <a:rPr lang="en-US" sz="1400" b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(-3, 3, 10),</a:t>
                      </a:r>
                    </a:p>
                    <a:p>
                      <a:pPr algn="l"/>
                      <a:r>
                        <a:rPr lang="en-US" sz="1400" b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</a:t>
                      </a:r>
                      <a:r>
                        <a:rPr lang="en-US" sz="1400" b="0" kern="1200" baseline="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en-US" sz="1400" b="0" kern="1200" dirty="0" err="1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tol</a:t>
                      </a:r>
                      <a:r>
                        <a:rPr lang="en-US" sz="1400" b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': [1e-2, 1e-3, 1e-4]</a:t>
                      </a:r>
                    </a:p>
                    <a:p>
                      <a:pPr algn="l"/>
                      <a:r>
                        <a:rPr lang="en-US" sz="1400" b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algn="ctr"/>
                      <a:endParaRPr lang="en-US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algn="l"/>
                      <a:r>
                        <a:rPr lang="en-US" sz="1400" b="0" i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'alpha': 46.4158883, </a:t>
                      </a:r>
                    </a:p>
                    <a:p>
                      <a:pPr algn="l"/>
                      <a:r>
                        <a:rPr lang="en-US" sz="1400" b="0" i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'</a:t>
                      </a:r>
                      <a:r>
                        <a:rPr lang="en-US" sz="1400" b="0" i="0" kern="1200" dirty="0" err="1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tol</a:t>
                      </a:r>
                      <a:r>
                        <a:rPr lang="en-US" sz="1400" b="0" i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': 0.01</a:t>
                      </a:r>
                    </a:p>
                    <a:p>
                      <a:pPr algn="l"/>
                      <a:r>
                        <a:rPr lang="en-US" sz="1400" b="0" i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sz="14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486400"/>
                  </a:ext>
                </a:extLst>
              </a:tr>
              <a:tr h="153740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Gradient</a:t>
                      </a:r>
                      <a:r>
                        <a:rPr lang="en-US" baseline="0" dirty="0" smtClean="0"/>
                        <a:t> Boosting </a:t>
                      </a:r>
                      <a:r>
                        <a:rPr lang="en-US" baseline="0" dirty="0" err="1" smtClean="0"/>
                        <a:t>Regressor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5"/>
                          </a:solidFill>
                        </a:rPr>
                        <a:t>0.1184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accent5"/>
                          </a:solidFill>
                        </a:rPr>
                        <a:t>(CV=5)</a:t>
                      </a:r>
                    </a:p>
                    <a:p>
                      <a:pPr algn="ctr"/>
                      <a:endParaRPr lang="en-US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parameters = {</a:t>
                      </a:r>
                    </a:p>
                    <a:p>
                      <a:pPr algn="l"/>
                      <a:r>
                        <a:rPr lang="en-US" sz="1400" b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'</a:t>
                      </a:r>
                      <a:r>
                        <a:rPr lang="en-US" sz="1400" b="0" kern="1200" dirty="0" err="1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learning_rate</a:t>
                      </a:r>
                      <a:r>
                        <a:rPr lang="en-US" sz="1400" b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': </a:t>
                      </a:r>
                      <a:r>
                        <a:rPr lang="en-US" sz="1400" b="0" kern="1200" dirty="0" err="1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np.logspace</a:t>
                      </a:r>
                      <a:r>
                        <a:rPr lang="en-US" sz="1400" b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(-3, -1, 10),</a:t>
                      </a:r>
                    </a:p>
                    <a:p>
                      <a:pPr algn="l"/>
                      <a:r>
                        <a:rPr lang="en-US" sz="1400" b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'subsample'    : [0.9, 0.7, 0.5],</a:t>
                      </a:r>
                    </a:p>
                    <a:p>
                      <a:pPr algn="l"/>
                      <a:r>
                        <a:rPr lang="en-US" sz="1400" b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'</a:t>
                      </a:r>
                      <a:r>
                        <a:rPr lang="en-US" sz="1400" b="0" kern="1200" dirty="0" err="1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n_estimators</a:t>
                      </a:r>
                      <a:r>
                        <a:rPr lang="en-US" sz="1400" b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 : [1000, 1500, 2000],</a:t>
                      </a:r>
                    </a:p>
                    <a:p>
                      <a:pPr algn="l"/>
                      <a:r>
                        <a:rPr lang="en-US" sz="1400" b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'</a:t>
                      </a:r>
                      <a:r>
                        <a:rPr lang="en-US" sz="1400" b="0" kern="1200" dirty="0" err="1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max_depth</a:t>
                      </a:r>
                      <a:r>
                        <a:rPr lang="en-US" sz="1400" b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    : [4,6,8]</a:t>
                      </a:r>
                    </a:p>
                    <a:p>
                      <a:pPr algn="l"/>
                      <a:r>
                        <a:rPr lang="en-US" sz="1400" b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}</a:t>
                      </a:r>
                    </a:p>
                    <a:p>
                      <a:pPr algn="l"/>
                      <a:endParaRPr lang="en-US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algn="l"/>
                      <a:r>
                        <a:rPr lang="en-US" sz="1400" b="0" i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en-US" sz="1400" b="0" i="0" kern="1200" dirty="0" err="1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learning_rate</a:t>
                      </a:r>
                      <a:r>
                        <a:rPr lang="en-US" sz="1400" b="0" i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':  0.00774, </a:t>
                      </a:r>
                    </a:p>
                    <a:p>
                      <a:pPr algn="l"/>
                      <a:r>
                        <a:rPr lang="en-US" sz="1400" b="0" i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en-US" sz="1400" b="0" i="0" kern="1200" dirty="0" err="1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max_depth</a:t>
                      </a:r>
                      <a:r>
                        <a:rPr lang="en-US" sz="1400" b="0" i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': 4,         '</a:t>
                      </a:r>
                      <a:r>
                        <a:rPr lang="en-US" sz="1400" b="0" i="0" kern="1200" dirty="0" err="1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n_estimators</a:t>
                      </a:r>
                      <a:r>
                        <a:rPr lang="en-US" sz="1400" b="0" i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': 1500,    'subsample': 0.5</a:t>
                      </a:r>
                    </a:p>
                    <a:p>
                      <a:pPr algn="l"/>
                      <a:r>
                        <a:rPr lang="en-US" sz="1400" b="0" i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sz="14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720618"/>
                  </a:ext>
                </a:extLst>
              </a:tr>
              <a:tr h="1081877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XGB Regressor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5"/>
                          </a:solidFill>
                        </a:rPr>
                        <a:t>0.1218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accent5"/>
                          </a:solidFill>
                        </a:rPr>
                        <a:t>(CV=5)</a:t>
                      </a:r>
                    </a:p>
                    <a:p>
                      <a:pPr algn="ctr"/>
                      <a:endParaRPr lang="en-US" dirty="0">
                        <a:solidFill>
                          <a:schemeClr val="accent5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Parameters = { "</a:t>
                      </a:r>
                      <a:r>
                        <a:rPr lang="en-US" sz="1400" b="0" kern="1200" dirty="0" err="1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learning_rate</a:t>
                      </a:r>
                      <a:r>
                        <a:rPr lang="en-US" sz="1400" b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": </a:t>
                      </a:r>
                      <a:r>
                        <a:rPr lang="en-US" sz="1400" b="0" kern="1200" dirty="0" err="1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np.logspace</a:t>
                      </a:r>
                      <a:r>
                        <a:rPr lang="en-US" sz="1400" b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(-3, -1, 10),</a:t>
                      </a:r>
                    </a:p>
                    <a:p>
                      <a:pPr algn="l"/>
                      <a:r>
                        <a:rPr lang="en-US" sz="1400" b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US" sz="1400" b="0" kern="1200" dirty="0" err="1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max_depth</a:t>
                      </a:r>
                      <a:r>
                        <a:rPr lang="en-US" sz="1400" b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": [4, 5],</a:t>
                      </a:r>
                    </a:p>
                    <a:p>
                      <a:pPr algn="l"/>
                      <a:r>
                        <a:rPr lang="en-US" sz="1400" b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US" sz="1400" b="0" kern="1200" dirty="0" err="1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n_estimators</a:t>
                      </a:r>
                      <a:r>
                        <a:rPr lang="en-US" sz="1400" b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": [1000, 1500, 2000]</a:t>
                      </a:r>
                    </a:p>
                    <a:p>
                      <a:pPr algn="l"/>
                      <a:r>
                        <a:rPr lang="en-US" sz="1400" b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algn="l"/>
                      <a:r>
                        <a:rPr lang="en-US" sz="1400" b="0" i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en-US" sz="1400" b="0" i="0" kern="1200" dirty="0" err="1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learning_rate</a:t>
                      </a:r>
                      <a:r>
                        <a:rPr lang="en-US" sz="1400" b="0" i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': 0.035938,</a:t>
                      </a:r>
                      <a:r>
                        <a:rPr lang="en-US" sz="1400" b="0" i="0" kern="1200" baseline="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en-US" sz="1400" b="0" i="0" kern="1200" dirty="0" err="1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max_depth</a:t>
                      </a:r>
                      <a:r>
                        <a:rPr lang="en-US" sz="1400" b="0" i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': 4, '</a:t>
                      </a:r>
                      <a:r>
                        <a:rPr lang="en-US" sz="1400" b="0" i="0" kern="1200" dirty="0" err="1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n_estimators</a:t>
                      </a:r>
                      <a:r>
                        <a:rPr lang="en-US" sz="1400" b="0" i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': 1000</a:t>
                      </a:r>
                    </a:p>
                    <a:p>
                      <a:pPr algn="l"/>
                      <a:r>
                        <a:rPr lang="en-US" sz="1400" b="0" i="0" kern="120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sz="14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3989032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 flipH="1" flipV="1">
            <a:off x="1629119" y="1245913"/>
            <a:ext cx="1951363" cy="1123213"/>
          </a:xfrm>
          <a:prstGeom prst="line">
            <a:avLst/>
          </a:prstGeom>
          <a:ln w="38100">
            <a:solidFill>
              <a:schemeClr val="accent5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1629119" y="3679634"/>
            <a:ext cx="8825888" cy="14762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00191" y="3956099"/>
            <a:ext cx="13210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  <a:latin typeface="Calibri" panose="020F0502020204030204" pitchFamily="34" charset="0"/>
                <a:ea typeface="Yu Gothic" panose="020B0400000000000000" pitchFamily="34" charset="-128"/>
              </a:rPr>
              <a:t>Pick the </a:t>
            </a:r>
            <a:r>
              <a:rPr lang="en-US" b="1" dirty="0">
                <a:solidFill>
                  <a:srgbClr val="00B050"/>
                </a:solidFill>
                <a:latin typeface="Calibri" panose="020F0502020204030204" pitchFamily="34" charset="0"/>
                <a:ea typeface="Yu Gothic" panose="020B0400000000000000" pitchFamily="34" charset="-128"/>
              </a:rPr>
              <a:t>best </a:t>
            </a:r>
            <a:r>
              <a:rPr lang="en-US" b="1" dirty="0" smtClean="0">
                <a:solidFill>
                  <a:srgbClr val="00B050"/>
                </a:solidFill>
                <a:latin typeface="Calibri" panose="020F0502020204030204" pitchFamily="34" charset="0"/>
                <a:ea typeface="Yu Gothic" panose="020B0400000000000000" pitchFamily="34" charset="-128"/>
              </a:rPr>
              <a:t>model for </a:t>
            </a:r>
            <a:r>
              <a:rPr lang="en-US" b="1" dirty="0" err="1" smtClean="0">
                <a:solidFill>
                  <a:srgbClr val="00B050"/>
                </a:solidFill>
                <a:latin typeface="Calibri" panose="020F0502020204030204" pitchFamily="34" charset="0"/>
                <a:ea typeface="Yu Gothic" panose="020B0400000000000000" pitchFamily="34" charset="-128"/>
              </a:rPr>
              <a:t>traing</a:t>
            </a:r>
            <a:endParaRPr lang="en-US" b="1" dirty="0">
              <a:solidFill>
                <a:srgbClr val="00B050"/>
              </a:solidFill>
              <a:effectLst/>
              <a:latin typeface="Times New Roman" panose="02020603050405020304" pitchFamily="18" charset="0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554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24</a:t>
            </a:fld>
            <a:endParaRPr lang="x-none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38200" y="190500"/>
            <a:ext cx="1051560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BR Omega VN" pitchFamily="2" charset="77"/>
                <a:ea typeface="+mj-ea"/>
                <a:cs typeface="+mj-cs"/>
              </a:defRPr>
            </a:lvl1pPr>
          </a:lstStyle>
          <a:p>
            <a:r>
              <a:rPr lang="en-US" dirty="0"/>
              <a:t>Training model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2F650CE-71B7-0C2E-95B1-D8AC084524FF}"/>
              </a:ext>
            </a:extLst>
          </p:cNvPr>
          <p:cNvSpPr txBox="1"/>
          <p:nvPr/>
        </p:nvSpPr>
        <p:spPr>
          <a:xfrm>
            <a:off x="947058" y="1433789"/>
            <a:ext cx="99604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dirty="0" err="1">
                <a:solidFill>
                  <a:schemeClr val="accent5"/>
                </a:solidFill>
              </a:rPr>
              <a:t>Gradient</a:t>
            </a:r>
            <a:r>
              <a:rPr lang="vi-VN" sz="2000" dirty="0">
                <a:solidFill>
                  <a:schemeClr val="accent5"/>
                </a:solidFill>
              </a:rPr>
              <a:t> </a:t>
            </a:r>
            <a:r>
              <a:rPr lang="vi-VN" sz="2000" dirty="0" err="1">
                <a:solidFill>
                  <a:schemeClr val="accent5"/>
                </a:solidFill>
              </a:rPr>
              <a:t>Boosting</a:t>
            </a:r>
            <a:r>
              <a:rPr lang="vi-VN" sz="2000" dirty="0">
                <a:solidFill>
                  <a:schemeClr val="accent5"/>
                </a:solidFill>
              </a:rPr>
              <a:t> </a:t>
            </a:r>
            <a:r>
              <a:rPr lang="vi-VN" sz="2000" dirty="0" err="1">
                <a:solidFill>
                  <a:schemeClr val="accent5"/>
                </a:solidFill>
              </a:rPr>
              <a:t>Regressor</a:t>
            </a:r>
            <a:r>
              <a:rPr lang="vi-VN" sz="2000" dirty="0">
                <a:solidFill>
                  <a:schemeClr val="accent5"/>
                </a:solidFill>
              </a:rPr>
              <a:t> </a:t>
            </a:r>
            <a:r>
              <a:rPr lang="vi-VN" sz="2000" dirty="0" err="1">
                <a:solidFill>
                  <a:schemeClr val="accent5"/>
                </a:solidFill>
              </a:rPr>
              <a:t>is</a:t>
            </a:r>
            <a:r>
              <a:rPr lang="vi-VN" sz="2000" dirty="0">
                <a:solidFill>
                  <a:schemeClr val="accent5"/>
                </a:solidFill>
              </a:rPr>
              <a:t> </a:t>
            </a:r>
            <a:r>
              <a:rPr lang="vi-VN" sz="2000" dirty="0" err="1">
                <a:solidFill>
                  <a:schemeClr val="accent5"/>
                </a:solidFill>
              </a:rPr>
              <a:t>having</a:t>
            </a:r>
            <a:r>
              <a:rPr lang="vi-VN" sz="2000" dirty="0">
                <a:solidFill>
                  <a:schemeClr val="accent5"/>
                </a:solidFill>
              </a:rPr>
              <a:t> the </a:t>
            </a:r>
            <a:r>
              <a:rPr lang="vi-VN" sz="2000" dirty="0" err="1">
                <a:solidFill>
                  <a:schemeClr val="accent5"/>
                </a:solidFill>
              </a:rPr>
              <a:t>best</a:t>
            </a:r>
            <a:r>
              <a:rPr lang="vi-VN" sz="2000" dirty="0">
                <a:solidFill>
                  <a:schemeClr val="accent5"/>
                </a:solidFill>
              </a:rPr>
              <a:t> </a:t>
            </a:r>
            <a:r>
              <a:rPr lang="vi-VN" sz="2000" dirty="0" err="1">
                <a:solidFill>
                  <a:schemeClr val="accent5"/>
                </a:solidFill>
              </a:rPr>
              <a:t>performance</a:t>
            </a:r>
            <a:r>
              <a:rPr lang="vi-VN" sz="2000" dirty="0">
                <a:solidFill>
                  <a:schemeClr val="accent5"/>
                </a:solidFill>
              </a:rPr>
              <a:t>, </a:t>
            </a:r>
            <a:r>
              <a:rPr lang="vi-VN" sz="2000" dirty="0" err="1">
                <a:solidFill>
                  <a:schemeClr val="accent5"/>
                </a:solidFill>
              </a:rPr>
              <a:t>we</a:t>
            </a:r>
            <a:r>
              <a:rPr lang="vi-VN" sz="2000" dirty="0">
                <a:solidFill>
                  <a:schemeClr val="accent5"/>
                </a:solidFill>
              </a:rPr>
              <a:t> </a:t>
            </a:r>
            <a:r>
              <a:rPr lang="vi-VN" sz="2000" dirty="0" err="1">
                <a:solidFill>
                  <a:schemeClr val="accent5"/>
                </a:solidFill>
              </a:rPr>
              <a:t>use</a:t>
            </a:r>
            <a:r>
              <a:rPr lang="vi-VN" sz="2000" dirty="0">
                <a:solidFill>
                  <a:schemeClr val="accent5"/>
                </a:solidFill>
              </a:rPr>
              <a:t> </a:t>
            </a:r>
            <a:r>
              <a:rPr lang="vi-VN" sz="2000" dirty="0" err="1">
                <a:solidFill>
                  <a:schemeClr val="accent5"/>
                </a:solidFill>
              </a:rPr>
              <a:t>it</a:t>
            </a:r>
            <a:r>
              <a:rPr lang="vi-VN" sz="2000" dirty="0">
                <a:solidFill>
                  <a:schemeClr val="accent5"/>
                </a:solidFill>
              </a:rPr>
              <a:t> </a:t>
            </a:r>
            <a:r>
              <a:rPr lang="vi-VN" sz="2000" dirty="0" err="1">
                <a:solidFill>
                  <a:schemeClr val="accent5"/>
                </a:solidFill>
              </a:rPr>
              <a:t>for</a:t>
            </a:r>
            <a:r>
              <a:rPr lang="vi-VN" sz="2000" dirty="0">
                <a:solidFill>
                  <a:schemeClr val="accent5"/>
                </a:solidFill>
              </a:rPr>
              <a:t> </a:t>
            </a:r>
            <a:r>
              <a:rPr lang="vi-VN" sz="2000" dirty="0" err="1">
                <a:solidFill>
                  <a:schemeClr val="accent5"/>
                </a:solidFill>
              </a:rPr>
              <a:t>training</a:t>
            </a:r>
            <a:r>
              <a:rPr lang="vi-VN" sz="2000" dirty="0">
                <a:solidFill>
                  <a:schemeClr val="accent5"/>
                </a:solidFill>
              </a:rPr>
              <a:t>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178805" y="2192357"/>
            <a:ext cx="8747393" cy="383387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>
              <a:solidFill>
                <a:srgbClr val="212121"/>
              </a:solidFill>
            </a:endParaRPr>
          </a:p>
          <a:p>
            <a:endParaRPr lang="en-US" dirty="0">
              <a:solidFill>
                <a:srgbClr val="212121"/>
              </a:solidFill>
            </a:endParaRPr>
          </a:p>
          <a:p>
            <a:endParaRPr lang="en-US" dirty="0" smtClean="0">
              <a:solidFill>
                <a:srgbClr val="212121"/>
              </a:solidFill>
            </a:endParaRPr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#Training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GradientBoostingRegressor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with best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hyperparams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and standard scaler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gbr_model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= </a:t>
            </a:r>
            <a:r>
              <a:rPr lang="en-US" dirty="0" err="1">
                <a:solidFill>
                  <a:schemeClr val="bg1"/>
                </a:solidFill>
              </a:rPr>
              <a:t>GradientBoostingRegressor</a:t>
            </a:r>
            <a:r>
              <a:rPr lang="en-US" dirty="0">
                <a:solidFill>
                  <a:schemeClr val="bg1"/>
                </a:solidFill>
              </a:rPr>
              <a:t>(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    </a:t>
            </a:r>
            <a:r>
              <a:rPr lang="en-US" dirty="0" err="1">
                <a:solidFill>
                  <a:schemeClr val="bg1"/>
                </a:solidFill>
              </a:rPr>
              <a:t>learning_rate</a:t>
            </a:r>
            <a:r>
              <a:rPr lang="en-US" dirty="0">
                <a:solidFill>
                  <a:schemeClr val="bg1"/>
                </a:solidFill>
              </a:rPr>
              <a:t>=0.00774, 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    </a:t>
            </a:r>
            <a:r>
              <a:rPr lang="en-US" dirty="0" err="1">
                <a:solidFill>
                  <a:schemeClr val="bg1"/>
                </a:solidFill>
              </a:rPr>
              <a:t>max_depth</a:t>
            </a:r>
            <a:r>
              <a:rPr lang="en-US" dirty="0">
                <a:solidFill>
                  <a:schemeClr val="bg1"/>
                </a:solidFill>
              </a:rPr>
              <a:t>=4, 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    </a:t>
            </a:r>
            <a:r>
              <a:rPr lang="en-US" dirty="0" err="1">
                <a:solidFill>
                  <a:schemeClr val="bg1"/>
                </a:solidFill>
              </a:rPr>
              <a:t>n_estimators</a:t>
            </a:r>
            <a:r>
              <a:rPr lang="en-US" dirty="0">
                <a:solidFill>
                  <a:schemeClr val="bg1"/>
                </a:solidFill>
              </a:rPr>
              <a:t>=1500, 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    </a:t>
            </a:r>
            <a:r>
              <a:rPr lang="en-US" dirty="0" err="1">
                <a:solidFill>
                  <a:schemeClr val="bg1"/>
                </a:solidFill>
              </a:rPr>
              <a:t>random_state</a:t>
            </a:r>
            <a:r>
              <a:rPr lang="en-US" dirty="0">
                <a:solidFill>
                  <a:schemeClr val="bg1"/>
                </a:solidFill>
              </a:rPr>
              <a:t>=42, </a:t>
            </a:r>
          </a:p>
          <a:p>
            <a:r>
              <a:rPr lang="en-US" dirty="0">
                <a:solidFill>
                  <a:schemeClr val="bg1"/>
                </a:solidFill>
              </a:rPr>
              <a:t>                   subsample=0.5)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CV score = </a:t>
            </a:r>
            <a:r>
              <a:rPr lang="en-US" dirty="0" smtClean="0">
                <a:solidFill>
                  <a:schemeClr val="bg1"/>
                </a:solidFill>
              </a:rPr>
              <a:t>0.1182 (CV=10)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test score (on </a:t>
            </a:r>
            <a:r>
              <a:rPr lang="en-US" dirty="0" err="1">
                <a:solidFill>
                  <a:schemeClr val="bg1"/>
                </a:solidFill>
              </a:rPr>
              <a:t>Kaggle</a:t>
            </a:r>
            <a:r>
              <a:rPr lang="en-US" dirty="0">
                <a:solidFill>
                  <a:schemeClr val="bg1"/>
                </a:solidFill>
              </a:rPr>
              <a:t>) = 0.13703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The model is overfitting</a:t>
            </a:r>
          </a:p>
          <a:p>
            <a:endParaRPr lang="en-US" dirty="0">
              <a:solidFill>
                <a:srgbClr val="212121"/>
              </a:solidFill>
              <a:latin typeface="Courier New" panose="02070309020205020404" pitchFamily="49" charset="0"/>
            </a:endParaRPr>
          </a:p>
          <a:p>
            <a:endParaRPr lang="en-US" dirty="0">
              <a:solidFill>
                <a:srgbClr val="212121"/>
              </a:solidFill>
              <a:latin typeface="Courier New" panose="020703090202050204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10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32" y="5444197"/>
            <a:ext cx="10891540" cy="971306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prstClr val="white"/>
                </a:solidFill>
              </a:rPr>
              <a:t>06. EVALUATING &amp; IMPROVING MODEL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6548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26</a:t>
            </a:fld>
            <a:endParaRPr lang="x-none"/>
          </a:p>
        </p:txBody>
      </p:sp>
      <p:grpSp>
        <p:nvGrpSpPr>
          <p:cNvPr id="60" name="Group 59"/>
          <p:cNvGrpSpPr/>
          <p:nvPr/>
        </p:nvGrpSpPr>
        <p:grpSpPr>
          <a:xfrm>
            <a:off x="761446" y="1440751"/>
            <a:ext cx="2121621" cy="2105087"/>
            <a:chOff x="2456362" y="2913345"/>
            <a:chExt cx="1359588" cy="1359588"/>
          </a:xfrm>
        </p:grpSpPr>
        <p:grpSp>
          <p:nvGrpSpPr>
            <p:cNvPr id="4" name="Google Shape;1605;p42"/>
            <p:cNvGrpSpPr/>
            <p:nvPr/>
          </p:nvGrpSpPr>
          <p:grpSpPr>
            <a:xfrm>
              <a:off x="2817999" y="3271594"/>
              <a:ext cx="635477" cy="633411"/>
              <a:chOff x="6039282" y="1042577"/>
              <a:chExt cx="734315" cy="731929"/>
            </a:xfrm>
          </p:grpSpPr>
          <p:sp>
            <p:nvSpPr>
              <p:cNvPr id="5" name="Google Shape;1606;p42"/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latin typeface="+mj-lt"/>
                </a:endParaRPr>
              </a:p>
            </p:txBody>
          </p:sp>
          <p:sp>
            <p:nvSpPr>
              <p:cNvPr id="6" name="Google Shape;1607;p42"/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latin typeface="+mj-lt"/>
                </a:endParaRPr>
              </a:p>
            </p:txBody>
          </p:sp>
          <p:sp>
            <p:nvSpPr>
              <p:cNvPr id="7" name="Google Shape;1608;p42"/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latin typeface="+mj-lt"/>
                </a:endParaRPr>
              </a:p>
            </p:txBody>
          </p:sp>
          <p:sp>
            <p:nvSpPr>
              <p:cNvPr id="8" name="Google Shape;1609;p42"/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latin typeface="+mj-lt"/>
                </a:endParaRPr>
              </a:p>
            </p:txBody>
          </p:sp>
          <p:sp>
            <p:nvSpPr>
              <p:cNvPr id="9" name="Google Shape;1610;p42"/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latin typeface="+mj-lt"/>
                </a:endParaRPr>
              </a:p>
            </p:txBody>
          </p:sp>
          <p:sp>
            <p:nvSpPr>
              <p:cNvPr id="10" name="Google Shape;1611;p42"/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latin typeface="+mj-lt"/>
                </a:endParaRPr>
              </a:p>
            </p:txBody>
          </p:sp>
          <p:sp>
            <p:nvSpPr>
              <p:cNvPr id="11" name="Google Shape;1612;p42"/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latin typeface="+mj-lt"/>
                </a:endParaRPr>
              </a:p>
            </p:txBody>
          </p:sp>
          <p:sp>
            <p:nvSpPr>
              <p:cNvPr id="12" name="Google Shape;1613;p42"/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latin typeface="+mj-lt"/>
                </a:endParaRPr>
              </a:p>
            </p:txBody>
          </p:sp>
          <p:sp>
            <p:nvSpPr>
              <p:cNvPr id="13" name="Google Shape;1614;p42"/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latin typeface="+mj-lt"/>
                </a:endParaRPr>
              </a:p>
            </p:txBody>
          </p:sp>
          <p:sp>
            <p:nvSpPr>
              <p:cNvPr id="14" name="Google Shape;1615;p42"/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latin typeface="+mj-lt"/>
                </a:endParaRPr>
              </a:p>
            </p:txBody>
          </p:sp>
          <p:sp>
            <p:nvSpPr>
              <p:cNvPr id="15" name="Google Shape;1616;p42"/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latin typeface="+mj-lt"/>
                </a:endParaRPr>
              </a:p>
            </p:txBody>
          </p:sp>
          <p:sp>
            <p:nvSpPr>
              <p:cNvPr id="16" name="Google Shape;1617;p42"/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latin typeface="+mj-lt"/>
                </a:endParaRPr>
              </a:p>
            </p:txBody>
          </p:sp>
          <p:sp>
            <p:nvSpPr>
              <p:cNvPr id="17" name="Google Shape;1618;p42"/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latin typeface="+mj-lt"/>
                </a:endParaRPr>
              </a:p>
            </p:txBody>
          </p:sp>
          <p:sp>
            <p:nvSpPr>
              <p:cNvPr id="18" name="Google Shape;1619;p42"/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latin typeface="+mj-lt"/>
                </a:endParaRPr>
              </a:p>
            </p:txBody>
          </p:sp>
          <p:sp>
            <p:nvSpPr>
              <p:cNvPr id="19" name="Google Shape;1620;p42"/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latin typeface="+mj-lt"/>
                </a:endParaRPr>
              </a:p>
            </p:txBody>
          </p:sp>
          <p:sp>
            <p:nvSpPr>
              <p:cNvPr id="20" name="Google Shape;1621;p42"/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latin typeface="+mj-lt"/>
                </a:endParaRPr>
              </a:p>
            </p:txBody>
          </p:sp>
          <p:sp>
            <p:nvSpPr>
              <p:cNvPr id="21" name="Google Shape;1622;p42"/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latin typeface="+mj-lt"/>
                </a:endParaRPr>
              </a:p>
            </p:txBody>
          </p:sp>
          <p:sp>
            <p:nvSpPr>
              <p:cNvPr id="22" name="Google Shape;1623;p42"/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latin typeface="+mj-lt"/>
                </a:endParaRPr>
              </a:p>
            </p:txBody>
          </p:sp>
          <p:sp>
            <p:nvSpPr>
              <p:cNvPr id="23" name="Google Shape;1624;p42"/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latin typeface="+mj-lt"/>
                </a:endParaRPr>
              </a:p>
            </p:txBody>
          </p:sp>
          <p:sp>
            <p:nvSpPr>
              <p:cNvPr id="24" name="Google Shape;1625;p42"/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latin typeface="+mj-lt"/>
                </a:endParaRPr>
              </a:p>
            </p:txBody>
          </p:sp>
          <p:sp>
            <p:nvSpPr>
              <p:cNvPr id="25" name="Google Shape;1626;p42"/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latin typeface="+mj-lt"/>
                </a:endParaRPr>
              </a:p>
            </p:txBody>
          </p:sp>
        </p:grpSp>
        <p:grpSp>
          <p:nvGrpSpPr>
            <p:cNvPr id="26" name="Google Shape;1627;p42"/>
            <p:cNvGrpSpPr/>
            <p:nvPr/>
          </p:nvGrpSpPr>
          <p:grpSpPr>
            <a:xfrm>
              <a:off x="2456362" y="2913345"/>
              <a:ext cx="1359588" cy="1359588"/>
              <a:chOff x="885403" y="1571142"/>
              <a:chExt cx="2598600" cy="2598600"/>
            </a:xfrm>
          </p:grpSpPr>
          <p:sp>
            <p:nvSpPr>
              <p:cNvPr id="27" name="Google Shape;1628;p42"/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latin typeface="+mj-lt"/>
                </a:endParaRPr>
              </a:p>
            </p:txBody>
          </p:sp>
          <p:sp>
            <p:nvSpPr>
              <p:cNvPr id="28" name="Google Shape;1629;p42"/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latin typeface="+mj-lt"/>
                </a:endParaRPr>
              </a:p>
            </p:txBody>
          </p:sp>
          <p:sp>
            <p:nvSpPr>
              <p:cNvPr id="29" name="Google Shape;1630;p42"/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latin typeface="+mj-lt"/>
                </a:endParaRPr>
              </a:p>
            </p:txBody>
          </p:sp>
        </p:grpSp>
      </p:grpSp>
      <p:grpSp>
        <p:nvGrpSpPr>
          <p:cNvPr id="61" name="Group 60"/>
          <p:cNvGrpSpPr/>
          <p:nvPr/>
        </p:nvGrpSpPr>
        <p:grpSpPr>
          <a:xfrm>
            <a:off x="822129" y="3576359"/>
            <a:ext cx="2116499" cy="2235517"/>
            <a:chOff x="6583897" y="2908510"/>
            <a:chExt cx="1359571" cy="1359571"/>
          </a:xfrm>
        </p:grpSpPr>
        <p:grpSp>
          <p:nvGrpSpPr>
            <p:cNvPr id="30" name="Google Shape;1631;p42"/>
            <p:cNvGrpSpPr/>
            <p:nvPr/>
          </p:nvGrpSpPr>
          <p:grpSpPr>
            <a:xfrm>
              <a:off x="6945553" y="3271594"/>
              <a:ext cx="635477" cy="633411"/>
              <a:chOff x="6039282" y="1042577"/>
              <a:chExt cx="734315" cy="731929"/>
            </a:xfrm>
          </p:grpSpPr>
          <p:sp>
            <p:nvSpPr>
              <p:cNvPr id="31" name="Google Shape;1632;p42"/>
              <p:cNvSpPr/>
              <p:nvPr/>
            </p:nvSpPr>
            <p:spPr>
              <a:xfrm>
                <a:off x="6045348" y="1300071"/>
                <a:ext cx="131951" cy="65352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701" extrusionOk="0">
                    <a:moveTo>
                      <a:pt x="108" y="0"/>
                    </a:moveTo>
                    <a:lnTo>
                      <a:pt x="51" y="224"/>
                    </a:lnTo>
                    <a:cubicBezTo>
                      <a:pt x="29" y="303"/>
                      <a:pt x="7" y="375"/>
                      <a:pt x="0" y="455"/>
                    </a:cubicBezTo>
                    <a:lnTo>
                      <a:pt x="1342" y="700"/>
                    </a:lnTo>
                    <a:cubicBezTo>
                      <a:pt x="1349" y="650"/>
                      <a:pt x="1363" y="599"/>
                      <a:pt x="1378" y="549"/>
                    </a:cubicBezTo>
                    <a:lnTo>
                      <a:pt x="1414" y="397"/>
                    </a:lnTo>
                    <a:lnTo>
                      <a:pt x="108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latin typeface="+mj-lt"/>
                </a:endParaRPr>
              </a:p>
            </p:txBody>
          </p:sp>
          <p:sp>
            <p:nvSpPr>
              <p:cNvPr id="32" name="Google Shape;1633;p42"/>
              <p:cNvSpPr/>
              <p:nvPr/>
            </p:nvSpPr>
            <p:spPr>
              <a:xfrm>
                <a:off x="6080342" y="1201250"/>
                <a:ext cx="127938" cy="9686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039" extrusionOk="0">
                    <a:moveTo>
                      <a:pt x="245" y="0"/>
                    </a:moveTo>
                    <a:cubicBezTo>
                      <a:pt x="159" y="137"/>
                      <a:pt x="72" y="267"/>
                      <a:pt x="0" y="404"/>
                    </a:cubicBezTo>
                    <a:lnTo>
                      <a:pt x="1219" y="1039"/>
                    </a:lnTo>
                    <a:cubicBezTo>
                      <a:pt x="1262" y="945"/>
                      <a:pt x="1320" y="866"/>
                      <a:pt x="1371" y="772"/>
                    </a:cubicBezTo>
                    <a:lnTo>
                      <a:pt x="245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latin typeface="+mj-lt"/>
                </a:endParaRPr>
              </a:p>
            </p:txBody>
          </p:sp>
          <p:sp>
            <p:nvSpPr>
              <p:cNvPr id="33" name="Google Shape;1634;p42"/>
              <p:cNvSpPr/>
              <p:nvPr/>
            </p:nvSpPr>
            <p:spPr>
              <a:xfrm>
                <a:off x="6144918" y="1121167"/>
                <a:ext cx="112541" cy="119145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78" extrusionOk="0">
                    <a:moveTo>
                      <a:pt x="347" y="1"/>
                    </a:moveTo>
                    <a:cubicBezTo>
                      <a:pt x="224" y="95"/>
                      <a:pt x="116" y="210"/>
                      <a:pt x="1" y="318"/>
                    </a:cubicBezTo>
                    <a:lnTo>
                      <a:pt x="974" y="1278"/>
                    </a:lnTo>
                    <a:cubicBezTo>
                      <a:pt x="1046" y="1205"/>
                      <a:pt x="1126" y="1133"/>
                      <a:pt x="1205" y="1068"/>
                    </a:cubicBez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latin typeface="+mj-lt"/>
                </a:endParaRPr>
              </a:p>
            </p:txBody>
          </p:sp>
          <p:sp>
            <p:nvSpPr>
              <p:cNvPr id="34" name="Google Shape;1635;p42"/>
              <p:cNvSpPr/>
              <p:nvPr/>
            </p:nvSpPr>
            <p:spPr>
              <a:xfrm>
                <a:off x="6232449" y="1066723"/>
                <a:ext cx="86879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400" extrusionOk="0">
                    <a:moveTo>
                      <a:pt x="426" y="1"/>
                    </a:moveTo>
                    <a:cubicBezTo>
                      <a:pt x="354" y="22"/>
                      <a:pt x="282" y="58"/>
                      <a:pt x="209" y="94"/>
                    </a:cubicBezTo>
                    <a:lnTo>
                      <a:pt x="0" y="195"/>
                    </a:lnTo>
                    <a:lnTo>
                      <a:pt x="649" y="1400"/>
                    </a:lnTo>
                    <a:lnTo>
                      <a:pt x="786" y="1335"/>
                    </a:lnTo>
                    <a:cubicBezTo>
                      <a:pt x="830" y="1306"/>
                      <a:pt x="880" y="1285"/>
                      <a:pt x="931" y="1270"/>
                    </a:cubicBezTo>
                    <a:lnTo>
                      <a:pt x="426" y="1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latin typeface="+mj-lt"/>
                </a:endParaRPr>
              </a:p>
            </p:txBody>
          </p:sp>
          <p:sp>
            <p:nvSpPr>
              <p:cNvPr id="35" name="Google Shape;1636;p42"/>
              <p:cNvSpPr/>
              <p:nvPr/>
            </p:nvSpPr>
            <p:spPr>
              <a:xfrm>
                <a:off x="6335379" y="1042577"/>
                <a:ext cx="53284" cy="1305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1400" extrusionOk="0">
                    <a:moveTo>
                      <a:pt x="470" y="0"/>
                    </a:moveTo>
                    <a:cubicBezTo>
                      <a:pt x="390" y="0"/>
                      <a:pt x="311" y="7"/>
                      <a:pt x="239" y="22"/>
                    </a:cubicBezTo>
                    <a:lnTo>
                      <a:pt x="1" y="58"/>
                    </a:lnTo>
                    <a:lnTo>
                      <a:pt x="268" y="1399"/>
                    </a:lnTo>
                    <a:lnTo>
                      <a:pt x="419" y="1378"/>
                    </a:lnTo>
                    <a:cubicBezTo>
                      <a:pt x="470" y="1370"/>
                      <a:pt x="520" y="1363"/>
                      <a:pt x="571" y="1363"/>
                    </a:cubicBezTo>
                    <a:lnTo>
                      <a:pt x="47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latin typeface="+mj-lt"/>
                </a:endParaRPr>
              </a:p>
            </p:txBody>
          </p:sp>
          <p:sp>
            <p:nvSpPr>
              <p:cNvPr id="36" name="Google Shape;1637;p42"/>
              <p:cNvSpPr/>
              <p:nvPr/>
            </p:nvSpPr>
            <p:spPr>
              <a:xfrm>
                <a:off x="6431682" y="1043229"/>
                <a:ext cx="56550" cy="131824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414" extrusionOk="0">
                    <a:moveTo>
                      <a:pt x="144" y="0"/>
                    </a:moveTo>
                    <a:lnTo>
                      <a:pt x="0" y="1356"/>
                    </a:lnTo>
                    <a:cubicBezTo>
                      <a:pt x="101" y="1378"/>
                      <a:pt x="202" y="1385"/>
                      <a:pt x="303" y="1414"/>
                    </a:cubicBezTo>
                    <a:lnTo>
                      <a:pt x="606" y="80"/>
                    </a:lnTo>
                    <a:cubicBezTo>
                      <a:pt x="454" y="36"/>
                      <a:pt x="296" y="22"/>
                      <a:pt x="14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latin typeface="+mj-lt"/>
                </a:endParaRPr>
              </a:p>
            </p:txBody>
          </p:sp>
          <p:sp>
            <p:nvSpPr>
              <p:cNvPr id="37" name="Google Shape;1638;p42"/>
              <p:cNvSpPr/>
              <p:nvPr/>
            </p:nvSpPr>
            <p:spPr>
              <a:xfrm>
                <a:off x="6500924" y="1070731"/>
                <a:ext cx="89678" cy="130612"/>
              </a:xfrm>
              <a:custGeom>
                <a:avLst/>
                <a:gdLst/>
                <a:ahLst/>
                <a:cxnLst/>
                <a:rect l="l" t="t" r="r" b="b"/>
                <a:pathLst>
                  <a:path w="961" h="1401" extrusionOk="0">
                    <a:moveTo>
                      <a:pt x="542" y="1"/>
                    </a:moveTo>
                    <a:lnTo>
                      <a:pt x="1" y="1256"/>
                    </a:lnTo>
                    <a:lnTo>
                      <a:pt x="138" y="1321"/>
                    </a:lnTo>
                    <a:cubicBezTo>
                      <a:pt x="181" y="1343"/>
                      <a:pt x="232" y="1371"/>
                      <a:pt x="275" y="1400"/>
                    </a:cubicBezTo>
                    <a:lnTo>
                      <a:pt x="960" y="210"/>
                    </a:lnTo>
                    <a:cubicBezTo>
                      <a:pt x="895" y="174"/>
                      <a:pt x="823" y="131"/>
                      <a:pt x="751" y="102"/>
                    </a:cubicBez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latin typeface="+mj-lt"/>
                </a:endParaRPr>
              </a:p>
            </p:txBody>
          </p:sp>
          <p:sp>
            <p:nvSpPr>
              <p:cNvPr id="38" name="Google Shape;1639;p42"/>
              <p:cNvSpPr/>
              <p:nvPr/>
            </p:nvSpPr>
            <p:spPr>
              <a:xfrm>
                <a:off x="6561580" y="1127973"/>
                <a:ext cx="114501" cy="117746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1263" extrusionOk="0">
                    <a:moveTo>
                      <a:pt x="887" y="0"/>
                    </a:moveTo>
                    <a:lnTo>
                      <a:pt x="0" y="1046"/>
                    </a:lnTo>
                    <a:cubicBezTo>
                      <a:pt x="79" y="1111"/>
                      <a:pt x="152" y="1183"/>
                      <a:pt x="224" y="1262"/>
                    </a:cubicBezTo>
                    <a:lnTo>
                      <a:pt x="1226" y="332"/>
                    </a:lnTo>
                    <a:cubicBezTo>
                      <a:pt x="1118" y="209"/>
                      <a:pt x="1003" y="101"/>
                      <a:pt x="8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latin typeface="+mj-lt"/>
                </a:endParaRPr>
              </a:p>
            </p:txBody>
          </p:sp>
          <p:sp>
            <p:nvSpPr>
              <p:cNvPr id="39" name="Google Shape;1640;p42"/>
              <p:cNvSpPr/>
              <p:nvPr/>
            </p:nvSpPr>
            <p:spPr>
              <a:xfrm>
                <a:off x="6636887" y="1310792"/>
                <a:ext cx="132697" cy="61996"/>
              </a:xfrm>
              <a:custGeom>
                <a:avLst/>
                <a:gdLst/>
                <a:ahLst/>
                <a:cxnLst/>
                <a:rect l="l" t="t" r="r" b="b"/>
                <a:pathLst>
                  <a:path w="1422" h="665" extrusionOk="0">
                    <a:moveTo>
                      <a:pt x="1321" y="1"/>
                    </a:moveTo>
                    <a:lnTo>
                      <a:pt x="1" y="361"/>
                    </a:lnTo>
                    <a:lnTo>
                      <a:pt x="44" y="506"/>
                    </a:lnTo>
                    <a:cubicBezTo>
                      <a:pt x="51" y="556"/>
                      <a:pt x="59" y="614"/>
                      <a:pt x="66" y="664"/>
                    </a:cubicBezTo>
                    <a:lnTo>
                      <a:pt x="1422" y="462"/>
                    </a:lnTo>
                    <a:cubicBezTo>
                      <a:pt x="1407" y="383"/>
                      <a:pt x="1400" y="304"/>
                      <a:pt x="1378" y="232"/>
                    </a:cubicBezTo>
                    <a:lnTo>
                      <a:pt x="1321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latin typeface="+mj-lt"/>
                </a:endParaRPr>
              </a:p>
            </p:txBody>
          </p:sp>
          <p:sp>
            <p:nvSpPr>
              <p:cNvPr id="40" name="Google Shape;1641;p42"/>
              <p:cNvSpPr/>
              <p:nvPr/>
            </p:nvSpPr>
            <p:spPr>
              <a:xfrm>
                <a:off x="6642953" y="1415020"/>
                <a:ext cx="130645" cy="47826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513" extrusionOk="0">
                    <a:moveTo>
                      <a:pt x="30" y="1"/>
                    </a:moveTo>
                    <a:cubicBezTo>
                      <a:pt x="30" y="109"/>
                      <a:pt x="15" y="210"/>
                      <a:pt x="1" y="311"/>
                    </a:cubicBezTo>
                    <a:lnTo>
                      <a:pt x="1357" y="513"/>
                    </a:lnTo>
                    <a:cubicBezTo>
                      <a:pt x="1378" y="354"/>
                      <a:pt x="1393" y="203"/>
                      <a:pt x="1400" y="44"/>
                    </a:cubicBez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latin typeface="+mj-lt"/>
                </a:endParaRPr>
              </a:p>
            </p:txBody>
          </p:sp>
          <p:sp>
            <p:nvSpPr>
              <p:cNvPr id="41" name="Google Shape;1642;p42"/>
              <p:cNvSpPr/>
              <p:nvPr/>
            </p:nvSpPr>
            <p:spPr>
              <a:xfrm>
                <a:off x="6622143" y="1485687"/>
                <a:ext cx="131951" cy="81388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73" extrusionOk="0">
                    <a:moveTo>
                      <a:pt x="123" y="0"/>
                    </a:moveTo>
                    <a:lnTo>
                      <a:pt x="65" y="144"/>
                    </a:lnTo>
                    <a:cubicBezTo>
                      <a:pt x="51" y="195"/>
                      <a:pt x="22" y="238"/>
                      <a:pt x="0" y="281"/>
                    </a:cubicBezTo>
                    <a:lnTo>
                      <a:pt x="1234" y="873"/>
                    </a:lnTo>
                    <a:cubicBezTo>
                      <a:pt x="1270" y="801"/>
                      <a:pt x="1306" y="736"/>
                      <a:pt x="1335" y="664"/>
                    </a:cubicBezTo>
                    <a:lnTo>
                      <a:pt x="1414" y="44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latin typeface="+mj-lt"/>
                </a:endParaRPr>
              </a:p>
            </p:txBody>
          </p:sp>
          <p:sp>
            <p:nvSpPr>
              <p:cNvPr id="42" name="Google Shape;1643;p42"/>
              <p:cNvSpPr/>
              <p:nvPr/>
            </p:nvSpPr>
            <p:spPr>
              <a:xfrm>
                <a:off x="6582390" y="1548895"/>
                <a:ext cx="121219" cy="10898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1169" extrusionOk="0">
                    <a:moveTo>
                      <a:pt x="195" y="0"/>
                    </a:moveTo>
                    <a:lnTo>
                      <a:pt x="102" y="123"/>
                    </a:lnTo>
                    <a:lnTo>
                      <a:pt x="1" y="238"/>
                    </a:lnTo>
                    <a:lnTo>
                      <a:pt x="1003" y="1168"/>
                    </a:lnTo>
                    <a:lnTo>
                      <a:pt x="1155" y="988"/>
                    </a:lnTo>
                    <a:lnTo>
                      <a:pt x="1299" y="801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latin typeface="+mj-lt"/>
                </a:endParaRPr>
              </a:p>
            </p:txBody>
          </p:sp>
          <p:sp>
            <p:nvSpPr>
              <p:cNvPr id="43" name="Google Shape;1644;p42"/>
              <p:cNvSpPr/>
              <p:nvPr/>
            </p:nvSpPr>
            <p:spPr>
              <a:xfrm>
                <a:off x="6526586" y="1599238"/>
                <a:ext cx="100316" cy="126510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357" extrusionOk="0">
                    <a:moveTo>
                      <a:pt x="252" y="1"/>
                    </a:moveTo>
                    <a:cubicBezTo>
                      <a:pt x="209" y="37"/>
                      <a:pt x="173" y="66"/>
                      <a:pt x="130" y="95"/>
                    </a:cubicBezTo>
                    <a:lnTo>
                      <a:pt x="0" y="174"/>
                    </a:lnTo>
                    <a:lnTo>
                      <a:pt x="685" y="1357"/>
                    </a:lnTo>
                    <a:lnTo>
                      <a:pt x="880" y="1234"/>
                    </a:lnTo>
                    <a:cubicBezTo>
                      <a:pt x="952" y="1191"/>
                      <a:pt x="1010" y="1141"/>
                      <a:pt x="1075" y="1097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latin typeface="+mj-lt"/>
                </a:endParaRPr>
              </a:p>
            </p:txBody>
          </p:sp>
          <p:sp>
            <p:nvSpPr>
              <p:cNvPr id="44" name="Google Shape;1645;p42"/>
              <p:cNvSpPr/>
              <p:nvPr/>
            </p:nvSpPr>
            <p:spPr>
              <a:xfrm>
                <a:off x="6459957" y="1632893"/>
                <a:ext cx="70735" cy="13257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1422" extrusionOk="0">
                    <a:moveTo>
                      <a:pt x="296" y="1"/>
                    </a:moveTo>
                    <a:cubicBezTo>
                      <a:pt x="195" y="37"/>
                      <a:pt x="101" y="73"/>
                      <a:pt x="0" y="94"/>
                    </a:cubicBezTo>
                    <a:lnTo>
                      <a:pt x="303" y="1421"/>
                    </a:lnTo>
                    <a:cubicBezTo>
                      <a:pt x="454" y="1393"/>
                      <a:pt x="606" y="1342"/>
                      <a:pt x="757" y="1292"/>
                    </a:cubicBezTo>
                    <a:lnTo>
                      <a:pt x="296" y="1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latin typeface="+mj-lt"/>
                </a:endParaRPr>
              </a:p>
            </p:txBody>
          </p:sp>
          <p:sp>
            <p:nvSpPr>
              <p:cNvPr id="45" name="Google Shape;1646;p42"/>
              <p:cNvSpPr/>
              <p:nvPr/>
            </p:nvSpPr>
            <p:spPr>
              <a:xfrm>
                <a:off x="6379145" y="1646318"/>
                <a:ext cx="43859" cy="128188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375" extrusionOk="0">
                    <a:moveTo>
                      <a:pt x="102" y="1"/>
                    </a:moveTo>
                    <a:lnTo>
                      <a:pt x="1" y="1364"/>
                    </a:lnTo>
                    <a:cubicBezTo>
                      <a:pt x="113" y="1369"/>
                      <a:pt x="221" y="1374"/>
                      <a:pt x="331" y="1374"/>
                    </a:cubicBezTo>
                    <a:cubicBezTo>
                      <a:pt x="377" y="1374"/>
                      <a:pt x="423" y="1373"/>
                      <a:pt x="469" y="1371"/>
                    </a:cubicBezTo>
                    <a:lnTo>
                      <a:pt x="412" y="1"/>
                    </a:lnTo>
                    <a:cubicBezTo>
                      <a:pt x="361" y="4"/>
                      <a:pt x="309" y="6"/>
                      <a:pt x="257" y="6"/>
                    </a:cubicBezTo>
                    <a:cubicBezTo>
                      <a:pt x="204" y="6"/>
                      <a:pt x="152" y="4"/>
                      <a:pt x="1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latin typeface="+mj-lt"/>
                </a:endParaRPr>
              </a:p>
            </p:txBody>
          </p:sp>
          <p:sp>
            <p:nvSpPr>
              <p:cNvPr id="46" name="Google Shape;1647;p42"/>
              <p:cNvSpPr/>
              <p:nvPr/>
            </p:nvSpPr>
            <p:spPr>
              <a:xfrm>
                <a:off x="6272109" y="1630842"/>
                <a:ext cx="74187" cy="131917"/>
              </a:xfrm>
              <a:custGeom>
                <a:avLst/>
                <a:gdLst/>
                <a:ahLst/>
                <a:cxnLst/>
                <a:rect l="l" t="t" r="r" b="b"/>
                <a:pathLst>
                  <a:path w="795" h="1415" extrusionOk="0">
                    <a:moveTo>
                      <a:pt x="506" y="1"/>
                    </a:moveTo>
                    <a:lnTo>
                      <a:pt x="1" y="1270"/>
                    </a:lnTo>
                    <a:cubicBezTo>
                      <a:pt x="145" y="1328"/>
                      <a:pt x="296" y="1379"/>
                      <a:pt x="448" y="1415"/>
                    </a:cubicBezTo>
                    <a:lnTo>
                      <a:pt x="794" y="95"/>
                    </a:lnTo>
                    <a:cubicBezTo>
                      <a:pt x="693" y="66"/>
                      <a:pt x="599" y="37"/>
                      <a:pt x="5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latin typeface="+mj-lt"/>
                </a:endParaRPr>
              </a:p>
            </p:txBody>
          </p:sp>
          <p:sp>
            <p:nvSpPr>
              <p:cNvPr id="47" name="Google Shape;1648;p42"/>
              <p:cNvSpPr/>
              <p:nvPr/>
            </p:nvSpPr>
            <p:spPr>
              <a:xfrm>
                <a:off x="6177205" y="1595229"/>
                <a:ext cx="103769" cy="12520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3" extrusionOk="0">
                    <a:moveTo>
                      <a:pt x="859" y="1"/>
                    </a:moveTo>
                    <a:lnTo>
                      <a:pt x="1" y="1068"/>
                    </a:lnTo>
                    <a:cubicBezTo>
                      <a:pt x="123" y="1169"/>
                      <a:pt x="253" y="1256"/>
                      <a:pt x="390" y="1342"/>
                    </a:cubicBezTo>
                    <a:lnTo>
                      <a:pt x="1112" y="174"/>
                    </a:lnTo>
                    <a:cubicBezTo>
                      <a:pt x="1018" y="123"/>
                      <a:pt x="938" y="66"/>
                      <a:pt x="8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latin typeface="+mj-lt"/>
                </a:endParaRPr>
              </a:p>
            </p:txBody>
          </p:sp>
          <p:sp>
            <p:nvSpPr>
              <p:cNvPr id="48" name="Google Shape;1649;p42"/>
              <p:cNvSpPr/>
              <p:nvPr/>
            </p:nvSpPr>
            <p:spPr>
              <a:xfrm>
                <a:off x="6103205" y="1542835"/>
                <a:ext cx="123272" cy="106932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1147" extrusionOk="0">
                    <a:moveTo>
                      <a:pt x="1126" y="0"/>
                    </a:moveTo>
                    <a:lnTo>
                      <a:pt x="0" y="772"/>
                    </a:lnTo>
                    <a:lnTo>
                      <a:pt x="137" y="959"/>
                    </a:lnTo>
                    <a:lnTo>
                      <a:pt x="210" y="1053"/>
                    </a:lnTo>
                    <a:lnTo>
                      <a:pt x="289" y="1147"/>
                    </a:lnTo>
                    <a:lnTo>
                      <a:pt x="1320" y="245"/>
                    </a:lnTo>
                    <a:lnTo>
                      <a:pt x="1263" y="188"/>
                    </a:lnTo>
                    <a:lnTo>
                      <a:pt x="1219" y="123"/>
                    </a:lnTo>
                    <a:lnTo>
                      <a:pt x="112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latin typeface="+mj-lt"/>
                </a:endParaRPr>
              </a:p>
            </p:txBody>
          </p:sp>
          <p:sp>
            <p:nvSpPr>
              <p:cNvPr id="49" name="Google Shape;1650;p42"/>
              <p:cNvSpPr/>
              <p:nvPr/>
            </p:nvSpPr>
            <p:spPr>
              <a:xfrm>
                <a:off x="6055426" y="1478881"/>
                <a:ext cx="131951" cy="78777"/>
              </a:xfrm>
              <a:custGeom>
                <a:avLst/>
                <a:gdLst/>
                <a:ahLst/>
                <a:cxnLst/>
                <a:rect l="l" t="t" r="r" b="b"/>
                <a:pathLst>
                  <a:path w="1414" h="845" extrusionOk="0">
                    <a:moveTo>
                      <a:pt x="1306" y="1"/>
                    </a:moveTo>
                    <a:lnTo>
                      <a:pt x="0" y="405"/>
                    </a:lnTo>
                    <a:cubicBezTo>
                      <a:pt x="51" y="549"/>
                      <a:pt x="101" y="701"/>
                      <a:pt x="166" y="845"/>
                    </a:cubicBezTo>
                    <a:lnTo>
                      <a:pt x="1414" y="282"/>
                    </a:lnTo>
                    <a:cubicBezTo>
                      <a:pt x="1371" y="196"/>
                      <a:pt x="1342" y="95"/>
                      <a:pt x="13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latin typeface="+mj-lt"/>
                </a:endParaRPr>
              </a:p>
            </p:txBody>
          </p:sp>
          <p:sp>
            <p:nvSpPr>
              <p:cNvPr id="50" name="Google Shape;1651;p42"/>
              <p:cNvSpPr/>
              <p:nvPr/>
            </p:nvSpPr>
            <p:spPr>
              <a:xfrm>
                <a:off x="6039282" y="1408308"/>
                <a:ext cx="129338" cy="43817"/>
              </a:xfrm>
              <a:custGeom>
                <a:avLst/>
                <a:gdLst/>
                <a:ahLst/>
                <a:cxnLst/>
                <a:rect l="l" t="t" r="r" b="b"/>
                <a:pathLst>
                  <a:path w="1386" h="470" extrusionOk="0">
                    <a:moveTo>
                      <a:pt x="0" y="1"/>
                    </a:moveTo>
                    <a:cubicBezTo>
                      <a:pt x="7" y="152"/>
                      <a:pt x="7" y="311"/>
                      <a:pt x="29" y="469"/>
                    </a:cubicBezTo>
                    <a:lnTo>
                      <a:pt x="1385" y="304"/>
                    </a:lnTo>
                    <a:cubicBezTo>
                      <a:pt x="1371" y="203"/>
                      <a:pt x="1378" y="102"/>
                      <a:pt x="13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latin typeface="+mj-lt"/>
                </a:endParaRPr>
              </a:p>
            </p:txBody>
          </p:sp>
          <p:sp>
            <p:nvSpPr>
              <p:cNvPr id="51" name="Google Shape;1652;p42"/>
              <p:cNvSpPr/>
              <p:nvPr/>
            </p:nvSpPr>
            <p:spPr>
              <a:xfrm>
                <a:off x="6608612" y="1210666"/>
                <a:ext cx="128685" cy="93507"/>
              </a:xfrm>
              <a:custGeom>
                <a:avLst/>
                <a:gdLst/>
                <a:ahLst/>
                <a:cxnLst/>
                <a:rect l="l" t="t" r="r" b="b"/>
                <a:pathLst>
                  <a:path w="1379" h="1003" extrusionOk="0">
                    <a:moveTo>
                      <a:pt x="1155" y="0"/>
                    </a:moveTo>
                    <a:lnTo>
                      <a:pt x="1" y="736"/>
                    </a:lnTo>
                    <a:lnTo>
                      <a:pt x="80" y="866"/>
                    </a:lnTo>
                    <a:cubicBezTo>
                      <a:pt x="102" y="909"/>
                      <a:pt x="131" y="959"/>
                      <a:pt x="145" y="1003"/>
                    </a:cubicBezTo>
                    <a:lnTo>
                      <a:pt x="1379" y="411"/>
                    </a:lnTo>
                    <a:cubicBezTo>
                      <a:pt x="1342" y="339"/>
                      <a:pt x="1314" y="267"/>
                      <a:pt x="1278" y="202"/>
                    </a:cubicBezTo>
                    <a:lnTo>
                      <a:pt x="1155" y="0"/>
                    </a:ln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latin typeface="+mj-lt"/>
                </a:endParaRPr>
              </a:p>
            </p:txBody>
          </p:sp>
        </p:grpSp>
        <p:grpSp>
          <p:nvGrpSpPr>
            <p:cNvPr id="52" name="Google Shape;1653;p42"/>
            <p:cNvGrpSpPr/>
            <p:nvPr/>
          </p:nvGrpSpPr>
          <p:grpSpPr>
            <a:xfrm rot="9050597">
              <a:off x="6583897" y="2908510"/>
              <a:ext cx="1359571" cy="1359571"/>
              <a:chOff x="885403" y="1571142"/>
              <a:chExt cx="2598600" cy="2598600"/>
            </a:xfrm>
          </p:grpSpPr>
          <p:sp>
            <p:nvSpPr>
              <p:cNvPr id="53" name="Google Shape;1654;p42"/>
              <p:cNvSpPr/>
              <p:nvPr/>
            </p:nvSpPr>
            <p:spPr>
              <a:xfrm>
                <a:off x="1303550" y="1980350"/>
                <a:ext cx="1762475" cy="1762450"/>
              </a:xfrm>
              <a:custGeom>
                <a:avLst/>
                <a:gdLst/>
                <a:ahLst/>
                <a:cxnLst/>
                <a:rect l="l" t="t" r="r" b="b"/>
                <a:pathLst>
                  <a:path w="70499" h="70498" extrusionOk="0">
                    <a:moveTo>
                      <a:pt x="35133" y="1"/>
                    </a:moveTo>
                    <a:lnTo>
                      <a:pt x="35133" y="683"/>
                    </a:lnTo>
                    <a:lnTo>
                      <a:pt x="35257" y="683"/>
                    </a:lnTo>
                    <a:cubicBezTo>
                      <a:pt x="36048" y="683"/>
                      <a:pt x="36853" y="710"/>
                      <a:pt x="37645" y="751"/>
                    </a:cubicBezTo>
                    <a:lnTo>
                      <a:pt x="37686" y="82"/>
                    </a:lnTo>
                    <a:cubicBezTo>
                      <a:pt x="36880" y="28"/>
                      <a:pt x="36061" y="1"/>
                      <a:pt x="35257" y="1"/>
                    </a:cubicBezTo>
                    <a:close/>
                    <a:moveTo>
                      <a:pt x="34560" y="1"/>
                    </a:moveTo>
                    <a:cubicBezTo>
                      <a:pt x="33714" y="28"/>
                      <a:pt x="32840" y="68"/>
                      <a:pt x="32008" y="150"/>
                    </a:cubicBezTo>
                    <a:lnTo>
                      <a:pt x="32063" y="820"/>
                    </a:lnTo>
                    <a:cubicBezTo>
                      <a:pt x="32895" y="751"/>
                      <a:pt x="33741" y="696"/>
                      <a:pt x="34574" y="683"/>
                    </a:cubicBezTo>
                    <a:lnTo>
                      <a:pt x="34560" y="1"/>
                    </a:lnTo>
                    <a:close/>
                    <a:moveTo>
                      <a:pt x="38259" y="123"/>
                    </a:moveTo>
                    <a:lnTo>
                      <a:pt x="38205" y="805"/>
                    </a:lnTo>
                    <a:cubicBezTo>
                      <a:pt x="39037" y="874"/>
                      <a:pt x="39870" y="969"/>
                      <a:pt x="40689" y="1106"/>
                    </a:cubicBezTo>
                    <a:lnTo>
                      <a:pt x="40798" y="437"/>
                    </a:lnTo>
                    <a:cubicBezTo>
                      <a:pt x="39965" y="301"/>
                      <a:pt x="39106" y="192"/>
                      <a:pt x="38259" y="123"/>
                    </a:cubicBezTo>
                    <a:close/>
                    <a:moveTo>
                      <a:pt x="31435" y="205"/>
                    </a:moveTo>
                    <a:cubicBezTo>
                      <a:pt x="30588" y="301"/>
                      <a:pt x="29742" y="423"/>
                      <a:pt x="28896" y="574"/>
                    </a:cubicBezTo>
                    <a:lnTo>
                      <a:pt x="29018" y="1242"/>
                    </a:lnTo>
                    <a:cubicBezTo>
                      <a:pt x="29837" y="1093"/>
                      <a:pt x="30683" y="969"/>
                      <a:pt x="31502" y="874"/>
                    </a:cubicBezTo>
                    <a:lnTo>
                      <a:pt x="31435" y="205"/>
                    </a:lnTo>
                    <a:close/>
                    <a:moveTo>
                      <a:pt x="41357" y="532"/>
                    </a:moveTo>
                    <a:lnTo>
                      <a:pt x="41248" y="1188"/>
                    </a:lnTo>
                    <a:cubicBezTo>
                      <a:pt x="42067" y="1338"/>
                      <a:pt x="42900" y="1515"/>
                      <a:pt x="43705" y="1720"/>
                    </a:cubicBezTo>
                    <a:lnTo>
                      <a:pt x="43869" y="1065"/>
                    </a:lnTo>
                    <a:cubicBezTo>
                      <a:pt x="43037" y="847"/>
                      <a:pt x="42203" y="669"/>
                      <a:pt x="41357" y="532"/>
                    </a:cubicBezTo>
                    <a:close/>
                    <a:moveTo>
                      <a:pt x="28336" y="683"/>
                    </a:moveTo>
                    <a:cubicBezTo>
                      <a:pt x="27504" y="847"/>
                      <a:pt x="26671" y="1038"/>
                      <a:pt x="25852" y="1269"/>
                    </a:cubicBezTo>
                    <a:lnTo>
                      <a:pt x="26030" y="1925"/>
                    </a:lnTo>
                    <a:cubicBezTo>
                      <a:pt x="26834" y="1693"/>
                      <a:pt x="27653" y="1502"/>
                      <a:pt x="28472" y="1338"/>
                    </a:cubicBezTo>
                    <a:lnTo>
                      <a:pt x="28336" y="683"/>
                    </a:lnTo>
                    <a:close/>
                    <a:moveTo>
                      <a:pt x="44415" y="1202"/>
                    </a:moveTo>
                    <a:lnTo>
                      <a:pt x="44238" y="1857"/>
                    </a:lnTo>
                    <a:cubicBezTo>
                      <a:pt x="45042" y="2075"/>
                      <a:pt x="45848" y="2321"/>
                      <a:pt x="46640" y="2594"/>
                    </a:cubicBezTo>
                    <a:lnTo>
                      <a:pt x="46871" y="1952"/>
                    </a:lnTo>
                    <a:cubicBezTo>
                      <a:pt x="46067" y="1679"/>
                      <a:pt x="45234" y="1420"/>
                      <a:pt x="44415" y="1202"/>
                    </a:cubicBezTo>
                    <a:close/>
                    <a:moveTo>
                      <a:pt x="25306" y="1420"/>
                    </a:moveTo>
                    <a:cubicBezTo>
                      <a:pt x="24487" y="1666"/>
                      <a:pt x="23668" y="1939"/>
                      <a:pt x="22863" y="2239"/>
                    </a:cubicBezTo>
                    <a:lnTo>
                      <a:pt x="23109" y="2867"/>
                    </a:lnTo>
                    <a:cubicBezTo>
                      <a:pt x="23886" y="2580"/>
                      <a:pt x="24692" y="2307"/>
                      <a:pt x="25484" y="2075"/>
                    </a:cubicBezTo>
                    <a:lnTo>
                      <a:pt x="25306" y="1420"/>
                    </a:lnTo>
                    <a:close/>
                    <a:moveTo>
                      <a:pt x="47404" y="2157"/>
                    </a:moveTo>
                    <a:lnTo>
                      <a:pt x="47172" y="2785"/>
                    </a:lnTo>
                    <a:cubicBezTo>
                      <a:pt x="47950" y="3071"/>
                      <a:pt x="48742" y="3399"/>
                      <a:pt x="49492" y="3740"/>
                    </a:cubicBezTo>
                    <a:lnTo>
                      <a:pt x="49779" y="3126"/>
                    </a:lnTo>
                    <a:cubicBezTo>
                      <a:pt x="49001" y="2771"/>
                      <a:pt x="48209" y="2443"/>
                      <a:pt x="47404" y="2157"/>
                    </a:cubicBezTo>
                    <a:close/>
                    <a:moveTo>
                      <a:pt x="22344" y="2443"/>
                    </a:moveTo>
                    <a:cubicBezTo>
                      <a:pt x="21553" y="2758"/>
                      <a:pt x="20761" y="3098"/>
                      <a:pt x="19997" y="3467"/>
                    </a:cubicBezTo>
                    <a:lnTo>
                      <a:pt x="20283" y="4068"/>
                    </a:lnTo>
                    <a:cubicBezTo>
                      <a:pt x="21034" y="3713"/>
                      <a:pt x="21812" y="3371"/>
                      <a:pt x="22590" y="3071"/>
                    </a:cubicBezTo>
                    <a:lnTo>
                      <a:pt x="22344" y="2443"/>
                    </a:lnTo>
                    <a:close/>
                    <a:moveTo>
                      <a:pt x="50298" y="3358"/>
                    </a:moveTo>
                    <a:lnTo>
                      <a:pt x="50011" y="3972"/>
                    </a:lnTo>
                    <a:cubicBezTo>
                      <a:pt x="50762" y="4327"/>
                      <a:pt x="51512" y="4723"/>
                      <a:pt x="52236" y="5133"/>
                    </a:cubicBezTo>
                    <a:lnTo>
                      <a:pt x="52577" y="4545"/>
                    </a:lnTo>
                    <a:cubicBezTo>
                      <a:pt x="51827" y="4123"/>
                      <a:pt x="51062" y="3726"/>
                      <a:pt x="50298" y="3358"/>
                    </a:cubicBezTo>
                    <a:close/>
                    <a:moveTo>
                      <a:pt x="19478" y="3713"/>
                    </a:moveTo>
                    <a:cubicBezTo>
                      <a:pt x="18727" y="4095"/>
                      <a:pt x="17962" y="4505"/>
                      <a:pt x="17240" y="4942"/>
                    </a:cubicBezTo>
                    <a:lnTo>
                      <a:pt x="17580" y="5528"/>
                    </a:lnTo>
                    <a:cubicBezTo>
                      <a:pt x="18304" y="5105"/>
                      <a:pt x="19041" y="4696"/>
                      <a:pt x="19791" y="4314"/>
                    </a:cubicBezTo>
                    <a:lnTo>
                      <a:pt x="19478" y="3713"/>
                    </a:lnTo>
                    <a:close/>
                    <a:moveTo>
                      <a:pt x="53068" y="4832"/>
                    </a:moveTo>
                    <a:lnTo>
                      <a:pt x="52728" y="5406"/>
                    </a:lnTo>
                    <a:cubicBezTo>
                      <a:pt x="53450" y="5828"/>
                      <a:pt x="54160" y="6292"/>
                      <a:pt x="54843" y="6756"/>
                    </a:cubicBezTo>
                    <a:lnTo>
                      <a:pt x="55225" y="6210"/>
                    </a:lnTo>
                    <a:cubicBezTo>
                      <a:pt x="54529" y="5719"/>
                      <a:pt x="53805" y="5255"/>
                      <a:pt x="53068" y="4832"/>
                    </a:cubicBezTo>
                    <a:close/>
                    <a:moveTo>
                      <a:pt x="16748" y="5242"/>
                    </a:moveTo>
                    <a:cubicBezTo>
                      <a:pt x="16230" y="5569"/>
                      <a:pt x="15697" y="5910"/>
                      <a:pt x="15192" y="6265"/>
                    </a:cubicBezTo>
                    <a:lnTo>
                      <a:pt x="15574" y="6811"/>
                    </a:lnTo>
                    <a:cubicBezTo>
                      <a:pt x="16079" y="6470"/>
                      <a:pt x="16598" y="6129"/>
                      <a:pt x="17103" y="5815"/>
                    </a:cubicBezTo>
                    <a:lnTo>
                      <a:pt x="16748" y="5242"/>
                    </a:lnTo>
                    <a:close/>
                    <a:moveTo>
                      <a:pt x="14960" y="6429"/>
                    </a:moveTo>
                    <a:cubicBezTo>
                      <a:pt x="14850" y="6498"/>
                      <a:pt x="14728" y="6579"/>
                      <a:pt x="14619" y="6661"/>
                    </a:cubicBezTo>
                    <a:lnTo>
                      <a:pt x="15014" y="7207"/>
                    </a:lnTo>
                    <a:cubicBezTo>
                      <a:pt x="15123" y="7139"/>
                      <a:pt x="15233" y="7057"/>
                      <a:pt x="15342" y="6975"/>
                    </a:cubicBezTo>
                    <a:lnTo>
                      <a:pt x="14960" y="6429"/>
                    </a:lnTo>
                    <a:close/>
                    <a:moveTo>
                      <a:pt x="55703" y="6525"/>
                    </a:moveTo>
                    <a:lnTo>
                      <a:pt x="55307" y="7084"/>
                    </a:lnTo>
                    <a:cubicBezTo>
                      <a:pt x="55989" y="7562"/>
                      <a:pt x="56658" y="8081"/>
                      <a:pt x="57299" y="8613"/>
                    </a:cubicBezTo>
                    <a:lnTo>
                      <a:pt x="57723" y="8094"/>
                    </a:lnTo>
                    <a:cubicBezTo>
                      <a:pt x="57068" y="7548"/>
                      <a:pt x="56386" y="7029"/>
                      <a:pt x="55703" y="6525"/>
                    </a:cubicBezTo>
                    <a:close/>
                    <a:moveTo>
                      <a:pt x="14168" y="7002"/>
                    </a:moveTo>
                    <a:cubicBezTo>
                      <a:pt x="13485" y="7508"/>
                      <a:pt x="12817" y="8054"/>
                      <a:pt x="12175" y="8613"/>
                    </a:cubicBezTo>
                    <a:lnTo>
                      <a:pt x="12612" y="9118"/>
                    </a:lnTo>
                    <a:cubicBezTo>
                      <a:pt x="13240" y="8572"/>
                      <a:pt x="13895" y="8039"/>
                      <a:pt x="14564" y="7548"/>
                    </a:cubicBezTo>
                    <a:lnTo>
                      <a:pt x="14168" y="7002"/>
                    </a:lnTo>
                    <a:close/>
                    <a:moveTo>
                      <a:pt x="58160" y="8463"/>
                    </a:moveTo>
                    <a:lnTo>
                      <a:pt x="57723" y="8968"/>
                    </a:lnTo>
                    <a:cubicBezTo>
                      <a:pt x="58351" y="9514"/>
                      <a:pt x="58979" y="10087"/>
                      <a:pt x="59565" y="10674"/>
                    </a:cubicBezTo>
                    <a:lnTo>
                      <a:pt x="60043" y="10196"/>
                    </a:lnTo>
                    <a:cubicBezTo>
                      <a:pt x="59443" y="9595"/>
                      <a:pt x="58815" y="9009"/>
                      <a:pt x="58160" y="8463"/>
                    </a:cubicBezTo>
                    <a:close/>
                    <a:moveTo>
                      <a:pt x="11738" y="8982"/>
                    </a:moveTo>
                    <a:cubicBezTo>
                      <a:pt x="11111" y="9555"/>
                      <a:pt x="10483" y="10156"/>
                      <a:pt x="9896" y="10756"/>
                    </a:cubicBezTo>
                    <a:lnTo>
                      <a:pt x="10388" y="11233"/>
                    </a:lnTo>
                    <a:cubicBezTo>
                      <a:pt x="10961" y="10633"/>
                      <a:pt x="11575" y="10046"/>
                      <a:pt x="12189" y="9486"/>
                    </a:cubicBezTo>
                    <a:lnTo>
                      <a:pt x="11738" y="8982"/>
                    </a:lnTo>
                    <a:close/>
                    <a:moveTo>
                      <a:pt x="60453" y="10605"/>
                    </a:moveTo>
                    <a:lnTo>
                      <a:pt x="59962" y="11070"/>
                    </a:lnTo>
                    <a:cubicBezTo>
                      <a:pt x="60548" y="11670"/>
                      <a:pt x="61121" y="12298"/>
                      <a:pt x="61654" y="12926"/>
                    </a:cubicBezTo>
                    <a:lnTo>
                      <a:pt x="62173" y="12489"/>
                    </a:lnTo>
                    <a:cubicBezTo>
                      <a:pt x="61627" y="11848"/>
                      <a:pt x="61039" y="11206"/>
                      <a:pt x="60453" y="10605"/>
                    </a:cubicBezTo>
                    <a:close/>
                    <a:moveTo>
                      <a:pt x="9500" y="11179"/>
                    </a:moveTo>
                    <a:cubicBezTo>
                      <a:pt x="8927" y="11793"/>
                      <a:pt x="8353" y="12449"/>
                      <a:pt x="7822" y="13104"/>
                    </a:cubicBezTo>
                    <a:lnTo>
                      <a:pt x="8353" y="13526"/>
                    </a:lnTo>
                    <a:cubicBezTo>
                      <a:pt x="8872" y="12885"/>
                      <a:pt x="9432" y="12243"/>
                      <a:pt x="10005" y="11630"/>
                    </a:cubicBezTo>
                    <a:lnTo>
                      <a:pt x="9500" y="11179"/>
                    </a:lnTo>
                    <a:close/>
                    <a:moveTo>
                      <a:pt x="62541" y="12926"/>
                    </a:moveTo>
                    <a:lnTo>
                      <a:pt x="62009" y="13363"/>
                    </a:lnTo>
                    <a:cubicBezTo>
                      <a:pt x="62541" y="14005"/>
                      <a:pt x="63046" y="14673"/>
                      <a:pt x="63523" y="15342"/>
                    </a:cubicBezTo>
                    <a:lnTo>
                      <a:pt x="64069" y="14960"/>
                    </a:lnTo>
                    <a:cubicBezTo>
                      <a:pt x="63592" y="14263"/>
                      <a:pt x="63074" y="13581"/>
                      <a:pt x="62541" y="12926"/>
                    </a:cubicBezTo>
                    <a:close/>
                    <a:moveTo>
                      <a:pt x="7467" y="13554"/>
                    </a:moveTo>
                    <a:cubicBezTo>
                      <a:pt x="6948" y="14223"/>
                      <a:pt x="6442" y="14919"/>
                      <a:pt x="5965" y="15628"/>
                    </a:cubicBezTo>
                    <a:lnTo>
                      <a:pt x="6524" y="16010"/>
                    </a:lnTo>
                    <a:cubicBezTo>
                      <a:pt x="6988" y="15315"/>
                      <a:pt x="7494" y="14632"/>
                      <a:pt x="7999" y="13963"/>
                    </a:cubicBezTo>
                    <a:lnTo>
                      <a:pt x="7467" y="13554"/>
                    </a:lnTo>
                    <a:close/>
                    <a:moveTo>
                      <a:pt x="64411" y="15437"/>
                    </a:moveTo>
                    <a:lnTo>
                      <a:pt x="63851" y="15819"/>
                    </a:lnTo>
                    <a:cubicBezTo>
                      <a:pt x="64315" y="16516"/>
                      <a:pt x="64766" y="17226"/>
                      <a:pt x="65189" y="17949"/>
                    </a:cubicBezTo>
                    <a:lnTo>
                      <a:pt x="65776" y="17608"/>
                    </a:lnTo>
                    <a:cubicBezTo>
                      <a:pt x="65352" y="16871"/>
                      <a:pt x="64888" y="16147"/>
                      <a:pt x="64411" y="15437"/>
                    </a:cubicBezTo>
                    <a:close/>
                    <a:moveTo>
                      <a:pt x="5651" y="16107"/>
                    </a:moveTo>
                    <a:cubicBezTo>
                      <a:pt x="5187" y="16816"/>
                      <a:pt x="4750" y="17553"/>
                      <a:pt x="4341" y="18304"/>
                    </a:cubicBezTo>
                    <a:lnTo>
                      <a:pt x="4928" y="18631"/>
                    </a:lnTo>
                    <a:cubicBezTo>
                      <a:pt x="5323" y="17894"/>
                      <a:pt x="5760" y="17171"/>
                      <a:pt x="6224" y="16475"/>
                    </a:cubicBezTo>
                    <a:lnTo>
                      <a:pt x="5651" y="16107"/>
                    </a:lnTo>
                    <a:close/>
                    <a:moveTo>
                      <a:pt x="66049" y="18099"/>
                    </a:moveTo>
                    <a:lnTo>
                      <a:pt x="65462" y="18427"/>
                    </a:lnTo>
                    <a:cubicBezTo>
                      <a:pt x="65871" y="19164"/>
                      <a:pt x="66253" y="19914"/>
                      <a:pt x="66608" y="20665"/>
                    </a:cubicBezTo>
                    <a:lnTo>
                      <a:pt x="67223" y="20378"/>
                    </a:lnTo>
                    <a:cubicBezTo>
                      <a:pt x="66868" y="19614"/>
                      <a:pt x="66472" y="18850"/>
                      <a:pt x="66049" y="18099"/>
                    </a:cubicBezTo>
                    <a:close/>
                    <a:moveTo>
                      <a:pt x="4068" y="18809"/>
                    </a:moveTo>
                    <a:cubicBezTo>
                      <a:pt x="3672" y="19559"/>
                      <a:pt x="3290" y="20338"/>
                      <a:pt x="2948" y="21115"/>
                    </a:cubicBezTo>
                    <a:lnTo>
                      <a:pt x="3576" y="21388"/>
                    </a:lnTo>
                    <a:cubicBezTo>
                      <a:pt x="3904" y="20624"/>
                      <a:pt x="4273" y="19860"/>
                      <a:pt x="4668" y="19123"/>
                    </a:cubicBezTo>
                    <a:lnTo>
                      <a:pt x="4068" y="18809"/>
                    </a:lnTo>
                    <a:close/>
                    <a:moveTo>
                      <a:pt x="67454" y="20897"/>
                    </a:moveTo>
                    <a:lnTo>
                      <a:pt x="66841" y="21170"/>
                    </a:lnTo>
                    <a:cubicBezTo>
                      <a:pt x="67181" y="21934"/>
                      <a:pt x="67496" y="22713"/>
                      <a:pt x="67782" y="23504"/>
                    </a:cubicBezTo>
                    <a:lnTo>
                      <a:pt x="68410" y="23272"/>
                    </a:lnTo>
                    <a:cubicBezTo>
                      <a:pt x="68124" y="22467"/>
                      <a:pt x="67796" y="21675"/>
                      <a:pt x="67454" y="20897"/>
                    </a:cubicBezTo>
                    <a:close/>
                    <a:moveTo>
                      <a:pt x="2730" y="21648"/>
                    </a:moveTo>
                    <a:cubicBezTo>
                      <a:pt x="2402" y="22426"/>
                      <a:pt x="2089" y="23231"/>
                      <a:pt x="1816" y="24036"/>
                    </a:cubicBezTo>
                    <a:lnTo>
                      <a:pt x="2457" y="24255"/>
                    </a:lnTo>
                    <a:cubicBezTo>
                      <a:pt x="2730" y="23463"/>
                      <a:pt x="3030" y="22671"/>
                      <a:pt x="3345" y="21907"/>
                    </a:cubicBezTo>
                    <a:lnTo>
                      <a:pt x="2730" y="21648"/>
                    </a:lnTo>
                    <a:close/>
                    <a:moveTo>
                      <a:pt x="68601" y="23805"/>
                    </a:moveTo>
                    <a:lnTo>
                      <a:pt x="67960" y="24023"/>
                    </a:lnTo>
                    <a:cubicBezTo>
                      <a:pt x="68233" y="24815"/>
                      <a:pt x="68479" y="25619"/>
                      <a:pt x="68683" y="26425"/>
                    </a:cubicBezTo>
                    <a:lnTo>
                      <a:pt x="69338" y="26262"/>
                    </a:lnTo>
                    <a:cubicBezTo>
                      <a:pt x="69134" y="25443"/>
                      <a:pt x="68874" y="24609"/>
                      <a:pt x="68601" y="23805"/>
                    </a:cubicBezTo>
                    <a:close/>
                    <a:moveTo>
                      <a:pt x="1638" y="24582"/>
                    </a:moveTo>
                    <a:cubicBezTo>
                      <a:pt x="1392" y="25401"/>
                      <a:pt x="1161" y="26234"/>
                      <a:pt x="956" y="27053"/>
                    </a:cubicBezTo>
                    <a:lnTo>
                      <a:pt x="1625" y="27217"/>
                    </a:lnTo>
                    <a:cubicBezTo>
                      <a:pt x="1816" y="26398"/>
                      <a:pt x="2034" y="25592"/>
                      <a:pt x="2293" y="24787"/>
                    </a:cubicBezTo>
                    <a:lnTo>
                      <a:pt x="1638" y="24582"/>
                    </a:lnTo>
                    <a:close/>
                    <a:moveTo>
                      <a:pt x="69489" y="26808"/>
                    </a:moveTo>
                    <a:lnTo>
                      <a:pt x="68834" y="26971"/>
                    </a:lnTo>
                    <a:cubicBezTo>
                      <a:pt x="69025" y="27776"/>
                      <a:pt x="69202" y="28609"/>
                      <a:pt x="69338" y="29428"/>
                    </a:cubicBezTo>
                    <a:lnTo>
                      <a:pt x="70007" y="29319"/>
                    </a:lnTo>
                    <a:cubicBezTo>
                      <a:pt x="69857" y="28486"/>
                      <a:pt x="69693" y="27640"/>
                      <a:pt x="69489" y="26808"/>
                    </a:cubicBezTo>
                    <a:close/>
                    <a:moveTo>
                      <a:pt x="833" y="27612"/>
                    </a:moveTo>
                    <a:cubicBezTo>
                      <a:pt x="655" y="28445"/>
                      <a:pt x="491" y="29292"/>
                      <a:pt x="369" y="30124"/>
                    </a:cubicBezTo>
                    <a:lnTo>
                      <a:pt x="1037" y="30233"/>
                    </a:lnTo>
                    <a:cubicBezTo>
                      <a:pt x="1161" y="29401"/>
                      <a:pt x="1310" y="28568"/>
                      <a:pt x="1488" y="27763"/>
                    </a:cubicBezTo>
                    <a:lnTo>
                      <a:pt x="833" y="27612"/>
                    </a:lnTo>
                    <a:close/>
                    <a:moveTo>
                      <a:pt x="70089" y="29878"/>
                    </a:moveTo>
                    <a:lnTo>
                      <a:pt x="69420" y="29987"/>
                    </a:lnTo>
                    <a:cubicBezTo>
                      <a:pt x="69556" y="30806"/>
                      <a:pt x="69653" y="31652"/>
                      <a:pt x="69720" y="32486"/>
                    </a:cubicBezTo>
                    <a:lnTo>
                      <a:pt x="70390" y="32431"/>
                    </a:lnTo>
                    <a:cubicBezTo>
                      <a:pt x="70321" y="31571"/>
                      <a:pt x="70226" y="30724"/>
                      <a:pt x="70089" y="29878"/>
                    </a:cubicBezTo>
                    <a:close/>
                    <a:moveTo>
                      <a:pt x="300" y="30697"/>
                    </a:moveTo>
                    <a:cubicBezTo>
                      <a:pt x="191" y="31530"/>
                      <a:pt x="109" y="32389"/>
                      <a:pt x="55" y="33250"/>
                    </a:cubicBezTo>
                    <a:lnTo>
                      <a:pt x="737" y="33277"/>
                    </a:lnTo>
                    <a:cubicBezTo>
                      <a:pt x="779" y="32444"/>
                      <a:pt x="861" y="31612"/>
                      <a:pt x="970" y="30779"/>
                    </a:cubicBezTo>
                    <a:lnTo>
                      <a:pt x="300" y="30697"/>
                    </a:lnTo>
                    <a:close/>
                    <a:moveTo>
                      <a:pt x="27" y="33809"/>
                    </a:moveTo>
                    <a:cubicBezTo>
                      <a:pt x="14" y="34287"/>
                      <a:pt x="0" y="34764"/>
                      <a:pt x="0" y="35243"/>
                    </a:cubicBezTo>
                    <a:cubicBezTo>
                      <a:pt x="0" y="35625"/>
                      <a:pt x="14" y="36007"/>
                      <a:pt x="27" y="36375"/>
                    </a:cubicBezTo>
                    <a:lnTo>
                      <a:pt x="697" y="36348"/>
                    </a:lnTo>
                    <a:cubicBezTo>
                      <a:pt x="683" y="35993"/>
                      <a:pt x="683" y="35611"/>
                      <a:pt x="683" y="35243"/>
                    </a:cubicBezTo>
                    <a:cubicBezTo>
                      <a:pt x="683" y="34779"/>
                      <a:pt x="697" y="34300"/>
                      <a:pt x="710" y="33836"/>
                    </a:cubicBezTo>
                    <a:lnTo>
                      <a:pt x="27" y="33809"/>
                    </a:lnTo>
                    <a:close/>
                    <a:moveTo>
                      <a:pt x="70430" y="32990"/>
                    </a:moveTo>
                    <a:lnTo>
                      <a:pt x="69748" y="33032"/>
                    </a:lnTo>
                    <a:cubicBezTo>
                      <a:pt x="69802" y="33769"/>
                      <a:pt x="69829" y="34506"/>
                      <a:pt x="69829" y="35243"/>
                    </a:cubicBezTo>
                    <a:cubicBezTo>
                      <a:pt x="69829" y="36075"/>
                      <a:pt x="69789" y="36921"/>
                      <a:pt x="69734" y="37754"/>
                    </a:cubicBezTo>
                    <a:lnTo>
                      <a:pt x="70403" y="37809"/>
                    </a:lnTo>
                    <a:cubicBezTo>
                      <a:pt x="70471" y="36962"/>
                      <a:pt x="70499" y="36102"/>
                      <a:pt x="70499" y="35243"/>
                    </a:cubicBezTo>
                    <a:cubicBezTo>
                      <a:pt x="70499" y="34491"/>
                      <a:pt x="70471" y="33741"/>
                      <a:pt x="70430" y="32990"/>
                    </a:cubicBezTo>
                    <a:close/>
                    <a:moveTo>
                      <a:pt x="724" y="36908"/>
                    </a:moveTo>
                    <a:lnTo>
                      <a:pt x="42" y="36948"/>
                    </a:lnTo>
                    <a:cubicBezTo>
                      <a:pt x="82" y="37795"/>
                      <a:pt x="151" y="38655"/>
                      <a:pt x="260" y="39501"/>
                    </a:cubicBezTo>
                    <a:lnTo>
                      <a:pt x="928" y="39419"/>
                    </a:lnTo>
                    <a:cubicBezTo>
                      <a:pt x="833" y="38586"/>
                      <a:pt x="764" y="37754"/>
                      <a:pt x="724" y="36908"/>
                    </a:cubicBezTo>
                    <a:close/>
                    <a:moveTo>
                      <a:pt x="69693" y="38313"/>
                    </a:moveTo>
                    <a:cubicBezTo>
                      <a:pt x="69611" y="39146"/>
                      <a:pt x="69516" y="39978"/>
                      <a:pt x="69380" y="40812"/>
                    </a:cubicBezTo>
                    <a:lnTo>
                      <a:pt x="70048" y="40921"/>
                    </a:lnTo>
                    <a:cubicBezTo>
                      <a:pt x="70184" y="40074"/>
                      <a:pt x="70293" y="39214"/>
                      <a:pt x="70362" y="38368"/>
                    </a:cubicBezTo>
                    <a:lnTo>
                      <a:pt x="69693" y="38313"/>
                    </a:lnTo>
                    <a:close/>
                    <a:moveTo>
                      <a:pt x="997" y="39965"/>
                    </a:moveTo>
                    <a:lnTo>
                      <a:pt x="328" y="40060"/>
                    </a:lnTo>
                    <a:cubicBezTo>
                      <a:pt x="451" y="40907"/>
                      <a:pt x="588" y="41753"/>
                      <a:pt x="764" y="42586"/>
                    </a:cubicBezTo>
                    <a:lnTo>
                      <a:pt x="1434" y="42449"/>
                    </a:lnTo>
                    <a:cubicBezTo>
                      <a:pt x="1256" y="41630"/>
                      <a:pt x="1119" y="40797"/>
                      <a:pt x="997" y="39965"/>
                    </a:cubicBezTo>
                    <a:close/>
                    <a:moveTo>
                      <a:pt x="69283" y="41357"/>
                    </a:moveTo>
                    <a:cubicBezTo>
                      <a:pt x="69134" y="42176"/>
                      <a:pt x="68956" y="43008"/>
                      <a:pt x="68752" y="43814"/>
                    </a:cubicBezTo>
                    <a:lnTo>
                      <a:pt x="69407" y="43978"/>
                    </a:lnTo>
                    <a:cubicBezTo>
                      <a:pt x="69625" y="43159"/>
                      <a:pt x="69802" y="42313"/>
                      <a:pt x="69953" y="41480"/>
                    </a:cubicBezTo>
                    <a:lnTo>
                      <a:pt x="69283" y="41357"/>
                    </a:lnTo>
                    <a:close/>
                    <a:moveTo>
                      <a:pt x="1556" y="42995"/>
                    </a:moveTo>
                    <a:lnTo>
                      <a:pt x="888" y="43145"/>
                    </a:lnTo>
                    <a:cubicBezTo>
                      <a:pt x="1079" y="43964"/>
                      <a:pt x="1297" y="44797"/>
                      <a:pt x="1556" y="45616"/>
                    </a:cubicBezTo>
                    <a:lnTo>
                      <a:pt x="2198" y="45411"/>
                    </a:lnTo>
                    <a:cubicBezTo>
                      <a:pt x="1952" y="44619"/>
                      <a:pt x="1734" y="43800"/>
                      <a:pt x="1556" y="42995"/>
                    </a:cubicBezTo>
                    <a:close/>
                    <a:moveTo>
                      <a:pt x="68615" y="44360"/>
                    </a:moveTo>
                    <a:cubicBezTo>
                      <a:pt x="68397" y="45165"/>
                      <a:pt x="68137" y="45971"/>
                      <a:pt x="67864" y="46748"/>
                    </a:cubicBezTo>
                    <a:lnTo>
                      <a:pt x="68506" y="46981"/>
                    </a:lnTo>
                    <a:cubicBezTo>
                      <a:pt x="68779" y="46175"/>
                      <a:pt x="69038" y="45356"/>
                      <a:pt x="69270" y="44537"/>
                    </a:cubicBezTo>
                    <a:lnTo>
                      <a:pt x="68615" y="44360"/>
                    </a:lnTo>
                    <a:close/>
                    <a:moveTo>
                      <a:pt x="2375" y="45957"/>
                    </a:moveTo>
                    <a:lnTo>
                      <a:pt x="1720" y="46162"/>
                    </a:lnTo>
                    <a:cubicBezTo>
                      <a:pt x="1993" y="46967"/>
                      <a:pt x="2280" y="47773"/>
                      <a:pt x="2608" y="48564"/>
                    </a:cubicBezTo>
                    <a:lnTo>
                      <a:pt x="3235" y="48304"/>
                    </a:lnTo>
                    <a:cubicBezTo>
                      <a:pt x="2921" y="47540"/>
                      <a:pt x="2621" y="46748"/>
                      <a:pt x="2375" y="45957"/>
                    </a:cubicBezTo>
                    <a:close/>
                    <a:moveTo>
                      <a:pt x="67673" y="47281"/>
                    </a:moveTo>
                    <a:cubicBezTo>
                      <a:pt x="67387" y="48059"/>
                      <a:pt x="67059" y="48837"/>
                      <a:pt x="66704" y="49602"/>
                    </a:cubicBezTo>
                    <a:lnTo>
                      <a:pt x="67332" y="49888"/>
                    </a:lnTo>
                    <a:cubicBezTo>
                      <a:pt x="67687" y="49110"/>
                      <a:pt x="68015" y="48319"/>
                      <a:pt x="68301" y="47513"/>
                    </a:cubicBezTo>
                    <a:lnTo>
                      <a:pt x="67673" y="47281"/>
                    </a:lnTo>
                    <a:close/>
                    <a:moveTo>
                      <a:pt x="3454" y="48823"/>
                    </a:moveTo>
                    <a:lnTo>
                      <a:pt x="2826" y="49083"/>
                    </a:lnTo>
                    <a:cubicBezTo>
                      <a:pt x="3154" y="49875"/>
                      <a:pt x="3522" y="50652"/>
                      <a:pt x="3918" y="51403"/>
                    </a:cubicBezTo>
                    <a:lnTo>
                      <a:pt x="4519" y="51089"/>
                    </a:lnTo>
                    <a:cubicBezTo>
                      <a:pt x="4136" y="50352"/>
                      <a:pt x="3781" y="49587"/>
                      <a:pt x="3454" y="48823"/>
                    </a:cubicBezTo>
                    <a:close/>
                    <a:moveTo>
                      <a:pt x="66472" y="50106"/>
                    </a:moveTo>
                    <a:cubicBezTo>
                      <a:pt x="66117" y="50870"/>
                      <a:pt x="65722" y="51622"/>
                      <a:pt x="65312" y="52345"/>
                    </a:cubicBezTo>
                    <a:lnTo>
                      <a:pt x="65898" y="52672"/>
                    </a:lnTo>
                    <a:cubicBezTo>
                      <a:pt x="66322" y="51935"/>
                      <a:pt x="66717" y="51171"/>
                      <a:pt x="67086" y="50406"/>
                    </a:cubicBezTo>
                    <a:lnTo>
                      <a:pt x="66472" y="50106"/>
                    </a:lnTo>
                    <a:close/>
                    <a:moveTo>
                      <a:pt x="4777" y="51580"/>
                    </a:moveTo>
                    <a:lnTo>
                      <a:pt x="4177" y="51908"/>
                    </a:lnTo>
                    <a:cubicBezTo>
                      <a:pt x="4586" y="52659"/>
                      <a:pt x="5023" y="53396"/>
                      <a:pt x="5474" y="54119"/>
                    </a:cubicBezTo>
                    <a:lnTo>
                      <a:pt x="6047" y="53751"/>
                    </a:lnTo>
                    <a:cubicBezTo>
                      <a:pt x="5596" y="53054"/>
                      <a:pt x="5174" y="52317"/>
                      <a:pt x="4777" y="51580"/>
                    </a:cubicBezTo>
                    <a:close/>
                    <a:moveTo>
                      <a:pt x="6347" y="54228"/>
                    </a:moveTo>
                    <a:lnTo>
                      <a:pt x="5787" y="54597"/>
                    </a:lnTo>
                    <a:cubicBezTo>
                      <a:pt x="5938" y="54829"/>
                      <a:pt x="6102" y="55074"/>
                      <a:pt x="6266" y="55307"/>
                    </a:cubicBezTo>
                    <a:lnTo>
                      <a:pt x="6825" y="54925"/>
                    </a:lnTo>
                    <a:cubicBezTo>
                      <a:pt x="6661" y="54692"/>
                      <a:pt x="6497" y="54461"/>
                      <a:pt x="6347" y="54228"/>
                    </a:cubicBezTo>
                    <a:close/>
                    <a:moveTo>
                      <a:pt x="65025" y="52823"/>
                    </a:moveTo>
                    <a:cubicBezTo>
                      <a:pt x="64602" y="53546"/>
                      <a:pt x="64151" y="54255"/>
                      <a:pt x="63674" y="54938"/>
                    </a:cubicBezTo>
                    <a:lnTo>
                      <a:pt x="64220" y="55320"/>
                    </a:lnTo>
                    <a:cubicBezTo>
                      <a:pt x="64712" y="54624"/>
                      <a:pt x="65176" y="53901"/>
                      <a:pt x="65612" y="53163"/>
                    </a:cubicBezTo>
                    <a:lnTo>
                      <a:pt x="65025" y="52823"/>
                    </a:lnTo>
                    <a:close/>
                    <a:moveTo>
                      <a:pt x="6975" y="55156"/>
                    </a:moveTo>
                    <a:lnTo>
                      <a:pt x="6429" y="55538"/>
                    </a:lnTo>
                    <a:cubicBezTo>
                      <a:pt x="6702" y="55921"/>
                      <a:pt x="6975" y="56303"/>
                      <a:pt x="7261" y="56685"/>
                    </a:cubicBezTo>
                    <a:lnTo>
                      <a:pt x="7807" y="56275"/>
                    </a:lnTo>
                    <a:cubicBezTo>
                      <a:pt x="7521" y="55907"/>
                      <a:pt x="7248" y="55525"/>
                      <a:pt x="6975" y="55156"/>
                    </a:cubicBezTo>
                    <a:close/>
                    <a:moveTo>
                      <a:pt x="63347" y="55402"/>
                    </a:moveTo>
                    <a:cubicBezTo>
                      <a:pt x="62855" y="56071"/>
                      <a:pt x="62350" y="56740"/>
                      <a:pt x="61804" y="57382"/>
                    </a:cubicBezTo>
                    <a:lnTo>
                      <a:pt x="62322" y="57818"/>
                    </a:lnTo>
                    <a:cubicBezTo>
                      <a:pt x="62868" y="57163"/>
                      <a:pt x="63401" y="56481"/>
                      <a:pt x="63893" y="55798"/>
                    </a:cubicBezTo>
                    <a:lnTo>
                      <a:pt x="63347" y="55402"/>
                    </a:lnTo>
                    <a:close/>
                    <a:moveTo>
                      <a:pt x="8149" y="56712"/>
                    </a:moveTo>
                    <a:lnTo>
                      <a:pt x="7616" y="57136"/>
                    </a:lnTo>
                    <a:cubicBezTo>
                      <a:pt x="8149" y="57791"/>
                      <a:pt x="8708" y="58446"/>
                      <a:pt x="9282" y="59074"/>
                    </a:cubicBezTo>
                    <a:lnTo>
                      <a:pt x="9773" y="58623"/>
                    </a:lnTo>
                    <a:cubicBezTo>
                      <a:pt x="9214" y="58009"/>
                      <a:pt x="8668" y="57367"/>
                      <a:pt x="8149" y="56712"/>
                    </a:cubicBezTo>
                    <a:close/>
                    <a:moveTo>
                      <a:pt x="61449" y="57804"/>
                    </a:moveTo>
                    <a:cubicBezTo>
                      <a:pt x="60903" y="58446"/>
                      <a:pt x="60330" y="59060"/>
                      <a:pt x="59743" y="59647"/>
                    </a:cubicBezTo>
                    <a:lnTo>
                      <a:pt x="60220" y="60125"/>
                    </a:lnTo>
                    <a:cubicBezTo>
                      <a:pt x="60821" y="59524"/>
                      <a:pt x="61408" y="58896"/>
                      <a:pt x="61954" y="58255"/>
                    </a:cubicBezTo>
                    <a:lnTo>
                      <a:pt x="61449" y="57804"/>
                    </a:lnTo>
                    <a:close/>
                    <a:moveTo>
                      <a:pt x="10155" y="59033"/>
                    </a:moveTo>
                    <a:lnTo>
                      <a:pt x="9664" y="59497"/>
                    </a:lnTo>
                    <a:cubicBezTo>
                      <a:pt x="10251" y="60111"/>
                      <a:pt x="10865" y="60712"/>
                      <a:pt x="11493" y="61285"/>
                    </a:cubicBezTo>
                    <a:lnTo>
                      <a:pt x="11957" y="60794"/>
                    </a:lnTo>
                    <a:cubicBezTo>
                      <a:pt x="11343" y="60234"/>
                      <a:pt x="10728" y="59633"/>
                      <a:pt x="10155" y="59033"/>
                    </a:cubicBezTo>
                    <a:close/>
                    <a:moveTo>
                      <a:pt x="59334" y="60043"/>
                    </a:moveTo>
                    <a:cubicBezTo>
                      <a:pt x="58746" y="60630"/>
                      <a:pt x="58118" y="61189"/>
                      <a:pt x="57477" y="61735"/>
                    </a:cubicBezTo>
                    <a:lnTo>
                      <a:pt x="57914" y="62254"/>
                    </a:lnTo>
                    <a:cubicBezTo>
                      <a:pt x="58555" y="61695"/>
                      <a:pt x="59197" y="61121"/>
                      <a:pt x="59811" y="60534"/>
                    </a:cubicBezTo>
                    <a:lnTo>
                      <a:pt x="59334" y="60043"/>
                    </a:lnTo>
                    <a:close/>
                    <a:moveTo>
                      <a:pt x="12366" y="61162"/>
                    </a:moveTo>
                    <a:lnTo>
                      <a:pt x="11916" y="61667"/>
                    </a:lnTo>
                    <a:cubicBezTo>
                      <a:pt x="12557" y="62226"/>
                      <a:pt x="13227" y="62787"/>
                      <a:pt x="13895" y="63291"/>
                    </a:cubicBezTo>
                    <a:lnTo>
                      <a:pt x="14304" y="62759"/>
                    </a:lnTo>
                    <a:cubicBezTo>
                      <a:pt x="13649" y="62254"/>
                      <a:pt x="12994" y="61722"/>
                      <a:pt x="12366" y="61162"/>
                    </a:cubicBezTo>
                    <a:close/>
                    <a:moveTo>
                      <a:pt x="57041" y="62090"/>
                    </a:moveTo>
                    <a:cubicBezTo>
                      <a:pt x="56440" y="62581"/>
                      <a:pt x="55798" y="63060"/>
                      <a:pt x="55157" y="63524"/>
                    </a:cubicBezTo>
                    <a:lnTo>
                      <a:pt x="55539" y="64070"/>
                    </a:lnTo>
                    <a:cubicBezTo>
                      <a:pt x="56194" y="63606"/>
                      <a:pt x="56850" y="63114"/>
                      <a:pt x="57477" y="62609"/>
                    </a:cubicBezTo>
                    <a:lnTo>
                      <a:pt x="57041" y="62090"/>
                    </a:lnTo>
                    <a:close/>
                    <a:moveTo>
                      <a:pt x="14755" y="63087"/>
                    </a:moveTo>
                    <a:lnTo>
                      <a:pt x="14359" y="63633"/>
                    </a:lnTo>
                    <a:cubicBezTo>
                      <a:pt x="15041" y="64137"/>
                      <a:pt x="15751" y="64629"/>
                      <a:pt x="16475" y="65080"/>
                    </a:cubicBezTo>
                    <a:lnTo>
                      <a:pt x="16830" y="64506"/>
                    </a:lnTo>
                    <a:cubicBezTo>
                      <a:pt x="16133" y="64070"/>
                      <a:pt x="15438" y="63591"/>
                      <a:pt x="14755" y="63087"/>
                    </a:cubicBezTo>
                    <a:close/>
                    <a:moveTo>
                      <a:pt x="54584" y="63919"/>
                    </a:moveTo>
                    <a:cubicBezTo>
                      <a:pt x="53887" y="64383"/>
                      <a:pt x="53177" y="64834"/>
                      <a:pt x="52455" y="65243"/>
                    </a:cubicBezTo>
                    <a:lnTo>
                      <a:pt x="52782" y="65830"/>
                    </a:lnTo>
                    <a:cubicBezTo>
                      <a:pt x="53519" y="65407"/>
                      <a:pt x="54256" y="64956"/>
                      <a:pt x="54966" y="64479"/>
                    </a:cubicBezTo>
                    <a:lnTo>
                      <a:pt x="54584" y="63919"/>
                    </a:lnTo>
                    <a:close/>
                    <a:moveTo>
                      <a:pt x="17307" y="64807"/>
                    </a:moveTo>
                    <a:lnTo>
                      <a:pt x="16952" y="65380"/>
                    </a:lnTo>
                    <a:cubicBezTo>
                      <a:pt x="17689" y="65830"/>
                      <a:pt x="18441" y="66254"/>
                      <a:pt x="19191" y="66636"/>
                    </a:cubicBezTo>
                    <a:lnTo>
                      <a:pt x="19505" y="66035"/>
                    </a:lnTo>
                    <a:cubicBezTo>
                      <a:pt x="18768" y="65653"/>
                      <a:pt x="18031" y="65243"/>
                      <a:pt x="17307" y="64807"/>
                    </a:cubicBezTo>
                    <a:close/>
                    <a:moveTo>
                      <a:pt x="51963" y="65516"/>
                    </a:moveTo>
                    <a:cubicBezTo>
                      <a:pt x="51239" y="65926"/>
                      <a:pt x="50475" y="66308"/>
                      <a:pt x="49725" y="66649"/>
                    </a:cubicBezTo>
                    <a:lnTo>
                      <a:pt x="50011" y="67264"/>
                    </a:lnTo>
                    <a:cubicBezTo>
                      <a:pt x="50775" y="66909"/>
                      <a:pt x="51554" y="66527"/>
                      <a:pt x="52291" y="66103"/>
                    </a:cubicBezTo>
                    <a:lnTo>
                      <a:pt x="51963" y="65516"/>
                    </a:lnTo>
                    <a:close/>
                    <a:moveTo>
                      <a:pt x="20010" y="66281"/>
                    </a:moveTo>
                    <a:lnTo>
                      <a:pt x="19710" y="66894"/>
                    </a:lnTo>
                    <a:cubicBezTo>
                      <a:pt x="20474" y="67264"/>
                      <a:pt x="21252" y="67618"/>
                      <a:pt x="22044" y="67932"/>
                    </a:cubicBezTo>
                    <a:lnTo>
                      <a:pt x="22303" y="67318"/>
                    </a:lnTo>
                    <a:cubicBezTo>
                      <a:pt x="21525" y="67004"/>
                      <a:pt x="20761" y="66649"/>
                      <a:pt x="20010" y="66281"/>
                    </a:cubicBezTo>
                    <a:close/>
                    <a:moveTo>
                      <a:pt x="49219" y="66881"/>
                    </a:moveTo>
                    <a:cubicBezTo>
                      <a:pt x="48455" y="67222"/>
                      <a:pt x="47677" y="67537"/>
                      <a:pt x="46886" y="67810"/>
                    </a:cubicBezTo>
                    <a:lnTo>
                      <a:pt x="47117" y="68450"/>
                    </a:lnTo>
                    <a:cubicBezTo>
                      <a:pt x="47909" y="68164"/>
                      <a:pt x="48715" y="67850"/>
                      <a:pt x="49492" y="67495"/>
                    </a:cubicBezTo>
                    <a:lnTo>
                      <a:pt x="49219" y="66881"/>
                    </a:lnTo>
                    <a:close/>
                    <a:moveTo>
                      <a:pt x="22822" y="67522"/>
                    </a:moveTo>
                    <a:lnTo>
                      <a:pt x="22576" y="68150"/>
                    </a:lnTo>
                    <a:cubicBezTo>
                      <a:pt x="23368" y="68450"/>
                      <a:pt x="24186" y="68738"/>
                      <a:pt x="25005" y="68983"/>
                    </a:cubicBezTo>
                    <a:lnTo>
                      <a:pt x="25197" y="68341"/>
                    </a:lnTo>
                    <a:cubicBezTo>
                      <a:pt x="24405" y="68096"/>
                      <a:pt x="23600" y="67823"/>
                      <a:pt x="22822" y="67522"/>
                    </a:cubicBezTo>
                    <a:close/>
                    <a:moveTo>
                      <a:pt x="46353" y="68001"/>
                    </a:moveTo>
                    <a:cubicBezTo>
                      <a:pt x="45575" y="68259"/>
                      <a:pt x="44756" y="68505"/>
                      <a:pt x="43951" y="68710"/>
                    </a:cubicBezTo>
                    <a:lnTo>
                      <a:pt x="44114" y="69366"/>
                    </a:lnTo>
                    <a:cubicBezTo>
                      <a:pt x="44947" y="69160"/>
                      <a:pt x="45766" y="68915"/>
                      <a:pt x="46571" y="68642"/>
                    </a:cubicBezTo>
                    <a:lnTo>
                      <a:pt x="46353" y="68001"/>
                    </a:lnTo>
                    <a:close/>
                    <a:moveTo>
                      <a:pt x="25742" y="68492"/>
                    </a:moveTo>
                    <a:lnTo>
                      <a:pt x="25551" y="69147"/>
                    </a:lnTo>
                    <a:cubicBezTo>
                      <a:pt x="26370" y="69379"/>
                      <a:pt x="27203" y="69584"/>
                      <a:pt x="28036" y="69761"/>
                    </a:cubicBezTo>
                    <a:lnTo>
                      <a:pt x="28172" y="69093"/>
                    </a:lnTo>
                    <a:cubicBezTo>
                      <a:pt x="27367" y="68929"/>
                      <a:pt x="26534" y="68723"/>
                      <a:pt x="25742" y="68492"/>
                    </a:cubicBezTo>
                    <a:close/>
                    <a:moveTo>
                      <a:pt x="43405" y="68847"/>
                    </a:moveTo>
                    <a:cubicBezTo>
                      <a:pt x="42600" y="69051"/>
                      <a:pt x="41767" y="69215"/>
                      <a:pt x="40948" y="69351"/>
                    </a:cubicBezTo>
                    <a:lnTo>
                      <a:pt x="41057" y="70021"/>
                    </a:lnTo>
                    <a:cubicBezTo>
                      <a:pt x="41903" y="69884"/>
                      <a:pt x="42749" y="69706"/>
                      <a:pt x="43568" y="69502"/>
                    </a:cubicBezTo>
                    <a:lnTo>
                      <a:pt x="43405" y="68847"/>
                    </a:lnTo>
                    <a:close/>
                    <a:moveTo>
                      <a:pt x="28718" y="69202"/>
                    </a:moveTo>
                    <a:lnTo>
                      <a:pt x="28596" y="69870"/>
                    </a:lnTo>
                    <a:cubicBezTo>
                      <a:pt x="29428" y="70021"/>
                      <a:pt x="30288" y="70157"/>
                      <a:pt x="31134" y="70252"/>
                    </a:cubicBezTo>
                    <a:lnTo>
                      <a:pt x="31202" y="69584"/>
                    </a:lnTo>
                    <a:cubicBezTo>
                      <a:pt x="30370" y="69488"/>
                      <a:pt x="29537" y="69366"/>
                      <a:pt x="28718" y="69202"/>
                    </a:cubicBezTo>
                    <a:close/>
                    <a:moveTo>
                      <a:pt x="40402" y="69433"/>
                    </a:moveTo>
                    <a:cubicBezTo>
                      <a:pt x="39570" y="69557"/>
                      <a:pt x="38737" y="69652"/>
                      <a:pt x="37904" y="69720"/>
                    </a:cubicBezTo>
                    <a:lnTo>
                      <a:pt x="37945" y="70389"/>
                    </a:lnTo>
                    <a:cubicBezTo>
                      <a:pt x="38805" y="70334"/>
                      <a:pt x="39652" y="70239"/>
                      <a:pt x="40498" y="70103"/>
                    </a:cubicBezTo>
                    <a:lnTo>
                      <a:pt x="40402" y="69433"/>
                    </a:lnTo>
                    <a:close/>
                    <a:moveTo>
                      <a:pt x="31762" y="69639"/>
                    </a:moveTo>
                    <a:lnTo>
                      <a:pt x="31694" y="70321"/>
                    </a:lnTo>
                    <a:cubicBezTo>
                      <a:pt x="32540" y="70403"/>
                      <a:pt x="33400" y="70457"/>
                      <a:pt x="34246" y="70485"/>
                    </a:cubicBezTo>
                    <a:lnTo>
                      <a:pt x="34274" y="69802"/>
                    </a:lnTo>
                    <a:cubicBezTo>
                      <a:pt x="33441" y="69788"/>
                      <a:pt x="32594" y="69734"/>
                      <a:pt x="31762" y="69639"/>
                    </a:cubicBezTo>
                    <a:close/>
                    <a:moveTo>
                      <a:pt x="37344" y="69761"/>
                    </a:moveTo>
                    <a:cubicBezTo>
                      <a:pt x="36649" y="69802"/>
                      <a:pt x="35952" y="69815"/>
                      <a:pt x="35270" y="69815"/>
                    </a:cubicBezTo>
                    <a:lnTo>
                      <a:pt x="34833" y="69815"/>
                    </a:lnTo>
                    <a:lnTo>
                      <a:pt x="34820" y="70498"/>
                    </a:lnTo>
                    <a:lnTo>
                      <a:pt x="35257" y="70498"/>
                    </a:lnTo>
                    <a:cubicBezTo>
                      <a:pt x="35966" y="70498"/>
                      <a:pt x="36676" y="70471"/>
                      <a:pt x="37386" y="70430"/>
                    </a:cubicBezTo>
                    <a:lnTo>
                      <a:pt x="37344" y="6976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latin typeface="+mj-lt"/>
                </a:endParaRPr>
              </a:p>
            </p:txBody>
          </p:sp>
          <p:sp>
            <p:nvSpPr>
              <p:cNvPr id="54" name="Google Shape;1655;p42"/>
              <p:cNvSpPr/>
              <p:nvPr/>
            </p:nvSpPr>
            <p:spPr>
              <a:xfrm rot="-5400000">
                <a:off x="1201838" y="1887550"/>
                <a:ext cx="1965900" cy="1965900"/>
              </a:xfrm>
              <a:prstGeom prst="blockArc">
                <a:avLst>
                  <a:gd name="adj1" fmla="val 13560149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latin typeface="+mj-lt"/>
                </a:endParaRPr>
              </a:p>
            </p:txBody>
          </p:sp>
          <p:sp>
            <p:nvSpPr>
              <p:cNvPr id="55" name="Google Shape;1656;p42"/>
              <p:cNvSpPr/>
              <p:nvPr/>
            </p:nvSpPr>
            <p:spPr>
              <a:xfrm rot="3949254">
                <a:off x="1201770" y="1887509"/>
                <a:ext cx="1965866" cy="1965866"/>
              </a:xfrm>
              <a:prstGeom prst="blockArc">
                <a:avLst>
                  <a:gd name="adj1" fmla="val 17246835"/>
                  <a:gd name="adj2" fmla="val 21599613"/>
                  <a:gd name="adj3" fmla="val 10681"/>
                </a:avLst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latin typeface="+mj-lt"/>
                </a:endParaRPr>
              </a:p>
            </p:txBody>
          </p:sp>
        </p:grpSp>
      </p:grpSp>
      <p:sp>
        <p:nvSpPr>
          <p:cNvPr id="57" name="Google Shape;1711;p42"/>
          <p:cNvSpPr txBox="1"/>
          <p:nvPr/>
        </p:nvSpPr>
        <p:spPr>
          <a:xfrm>
            <a:off x="3403470" y="2182118"/>
            <a:ext cx="8144095" cy="42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+mj-lt"/>
                <a:ea typeface="Rajdhani"/>
                <a:cs typeface="Rajdhani"/>
                <a:sym typeface="Rajdhani"/>
              </a:rPr>
              <a:t>Root mean square error of log of label (RMSE of log(label))</a:t>
            </a:r>
          </a:p>
          <a:p>
            <a:pPr lvl="0">
              <a:spcAft>
                <a:spcPts val="1600"/>
              </a:spcAft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+mj-lt"/>
                <a:ea typeface="Rajdhani"/>
                <a:cs typeface="Rajdhani"/>
                <a:sym typeface="Rajdhani"/>
              </a:rPr>
              <a:t>	- Smaller is better</a:t>
            </a:r>
          </a:p>
        </p:txBody>
      </p:sp>
      <p:sp>
        <p:nvSpPr>
          <p:cNvPr id="58" name="Google Shape;1713;p42"/>
          <p:cNvSpPr txBox="1"/>
          <p:nvPr/>
        </p:nvSpPr>
        <p:spPr>
          <a:xfrm>
            <a:off x="3479212" y="4471251"/>
            <a:ext cx="7832663" cy="89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+mj-lt"/>
                <a:ea typeface="Rajdhani"/>
                <a:cs typeface="Rajdhani"/>
                <a:sym typeface="Rajdhani"/>
              </a:rPr>
              <a:t>R2 score (for tuning hyperparameters along with RMSE)</a:t>
            </a:r>
          </a:p>
          <a:p>
            <a:pPr lvl="0">
              <a:spcAft>
                <a:spcPts val="1600"/>
              </a:spcAft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+mj-lt"/>
                <a:ea typeface="Rajdhani"/>
                <a:cs typeface="Rajdhani"/>
                <a:sym typeface="Rajdhani"/>
              </a:rPr>
              <a:t>	- Higher is better</a:t>
            </a:r>
            <a:endParaRPr sz="2400" dirty="0">
              <a:solidFill>
                <a:schemeClr val="tx2">
                  <a:lumMod val="50000"/>
                </a:schemeClr>
              </a:solidFill>
              <a:latin typeface="+mj-lt"/>
              <a:ea typeface="Rajdhani"/>
              <a:cs typeface="Rajdhani"/>
              <a:sym typeface="Rajdhani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6BC0877-AE0C-CD49-8CC8-08B15A284ECF}"/>
              </a:ext>
            </a:extLst>
          </p:cNvPr>
          <p:cNvSpPr txBox="1"/>
          <p:nvPr/>
        </p:nvSpPr>
        <p:spPr>
          <a:xfrm>
            <a:off x="234557" y="336420"/>
            <a:ext cx="11077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4800" b="1" dirty="0">
                <a:solidFill>
                  <a:srgbClr val="0D1136"/>
                </a:solidFill>
                <a:latin typeface="BR Omega VN" pitchFamily="2" charset="77"/>
              </a:rPr>
              <a:t>Scoring</a:t>
            </a:r>
          </a:p>
        </p:txBody>
      </p:sp>
    </p:spTree>
    <p:extLst>
      <p:ext uri="{BB962C8B-B14F-4D97-AF65-F5344CB8AC3E}">
        <p14:creationId xmlns:p14="http://schemas.microsoft.com/office/powerpoint/2010/main" val="281964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9492 1.11111E-6 L -2.29167E-6 1.1111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27</a:t>
            </a:fld>
            <a:endParaRPr lang="x-none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38200" y="190500"/>
            <a:ext cx="1051560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BR Omega VN" pitchFamily="2" charset="77"/>
                <a:ea typeface="+mj-ea"/>
                <a:cs typeface="+mj-cs"/>
              </a:defRPr>
            </a:lvl1pPr>
          </a:lstStyle>
          <a:p>
            <a:r>
              <a:rPr lang="en-US" dirty="0"/>
              <a:t>Evaluating &amp; Improving model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2F650CE-71B7-0C2E-95B1-D8AC084524FF}"/>
              </a:ext>
            </a:extLst>
          </p:cNvPr>
          <p:cNvSpPr txBox="1"/>
          <p:nvPr/>
        </p:nvSpPr>
        <p:spPr>
          <a:xfrm>
            <a:off x="947057" y="1433789"/>
            <a:ext cx="102478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dirty="0">
                <a:solidFill>
                  <a:schemeClr val="accent5"/>
                </a:solidFill>
              </a:rPr>
              <a:t>The </a:t>
            </a:r>
            <a:r>
              <a:rPr lang="vi-VN" sz="2000" dirty="0" err="1">
                <a:solidFill>
                  <a:schemeClr val="accent5"/>
                </a:solidFill>
              </a:rPr>
              <a:t>model</a:t>
            </a:r>
            <a:r>
              <a:rPr lang="vi-VN" sz="2000" dirty="0">
                <a:solidFill>
                  <a:schemeClr val="accent5"/>
                </a:solidFill>
              </a:rPr>
              <a:t> </a:t>
            </a:r>
            <a:r>
              <a:rPr lang="vi-VN" sz="2000" dirty="0" err="1">
                <a:solidFill>
                  <a:schemeClr val="accent5"/>
                </a:solidFill>
              </a:rPr>
              <a:t>is</a:t>
            </a:r>
            <a:r>
              <a:rPr lang="vi-VN" sz="2000" dirty="0">
                <a:solidFill>
                  <a:schemeClr val="accent5"/>
                </a:solidFill>
              </a:rPr>
              <a:t> </a:t>
            </a:r>
            <a:r>
              <a:rPr lang="vi-VN" sz="2000" dirty="0" err="1">
                <a:solidFill>
                  <a:schemeClr val="accent5"/>
                </a:solidFill>
              </a:rPr>
              <a:t>overfitting</a:t>
            </a:r>
            <a:r>
              <a:rPr lang="vi-VN" sz="2000" dirty="0">
                <a:solidFill>
                  <a:schemeClr val="accent5"/>
                </a:solidFill>
              </a:rPr>
              <a:t>, </a:t>
            </a:r>
            <a:r>
              <a:rPr lang="vi-VN" sz="2000" dirty="0" err="1">
                <a:solidFill>
                  <a:schemeClr val="accent5"/>
                </a:solidFill>
              </a:rPr>
              <a:t>we</a:t>
            </a:r>
            <a:r>
              <a:rPr lang="vi-VN" sz="2000" dirty="0">
                <a:solidFill>
                  <a:schemeClr val="accent5"/>
                </a:solidFill>
              </a:rPr>
              <a:t> </a:t>
            </a:r>
            <a:r>
              <a:rPr lang="vi-VN" sz="2000" dirty="0" err="1">
                <a:solidFill>
                  <a:schemeClr val="accent5"/>
                </a:solidFill>
              </a:rPr>
              <a:t>try</a:t>
            </a:r>
            <a:r>
              <a:rPr lang="vi-VN" sz="2000" dirty="0">
                <a:solidFill>
                  <a:schemeClr val="accent5"/>
                </a:solidFill>
              </a:rPr>
              <a:t> </a:t>
            </a:r>
            <a:r>
              <a:rPr lang="vi-VN" sz="2000" dirty="0" err="1">
                <a:solidFill>
                  <a:schemeClr val="accent5"/>
                </a:solidFill>
              </a:rPr>
              <a:t>reducing</a:t>
            </a:r>
            <a:r>
              <a:rPr lang="vi-VN" sz="2000" dirty="0">
                <a:solidFill>
                  <a:schemeClr val="accent5"/>
                </a:solidFill>
              </a:rPr>
              <a:t> </a:t>
            </a:r>
            <a:r>
              <a:rPr lang="vi-VN" sz="2000" dirty="0" err="1">
                <a:solidFill>
                  <a:schemeClr val="accent5"/>
                </a:solidFill>
              </a:rPr>
              <a:t>number</a:t>
            </a:r>
            <a:r>
              <a:rPr lang="vi-VN" sz="2000" dirty="0">
                <a:solidFill>
                  <a:schemeClr val="accent5"/>
                </a:solidFill>
              </a:rPr>
              <a:t> </a:t>
            </a:r>
            <a:r>
              <a:rPr lang="vi-VN" sz="2000" dirty="0" err="1">
                <a:solidFill>
                  <a:schemeClr val="accent5"/>
                </a:solidFill>
              </a:rPr>
              <a:t>of</a:t>
            </a:r>
            <a:r>
              <a:rPr lang="vi-VN" sz="2000" dirty="0">
                <a:solidFill>
                  <a:schemeClr val="accent5"/>
                </a:solidFill>
              </a:rPr>
              <a:t> </a:t>
            </a:r>
            <a:r>
              <a:rPr lang="vi-VN" sz="2000" dirty="0" err="1">
                <a:solidFill>
                  <a:schemeClr val="accent5"/>
                </a:solidFill>
              </a:rPr>
              <a:t>features</a:t>
            </a:r>
            <a:r>
              <a:rPr lang="vi-VN" sz="2000" dirty="0">
                <a:solidFill>
                  <a:schemeClr val="accent5"/>
                </a:solidFill>
              </a:rPr>
              <a:t> </a:t>
            </a:r>
            <a:r>
              <a:rPr lang="vi-VN" sz="2000" dirty="0" err="1">
                <a:solidFill>
                  <a:schemeClr val="accent5"/>
                </a:solidFill>
              </a:rPr>
              <a:t>by</a:t>
            </a:r>
            <a:r>
              <a:rPr lang="vi-VN" sz="2000" dirty="0">
                <a:solidFill>
                  <a:schemeClr val="accent5"/>
                </a:solidFill>
              </a:rPr>
              <a:t> </a:t>
            </a:r>
            <a:r>
              <a:rPr lang="vi-VN" sz="2000" dirty="0" err="1">
                <a:solidFill>
                  <a:schemeClr val="accent5"/>
                </a:solidFill>
              </a:rPr>
              <a:t>using</a:t>
            </a:r>
            <a:r>
              <a:rPr lang="vi-VN" sz="2000" dirty="0">
                <a:solidFill>
                  <a:schemeClr val="accent5"/>
                </a:solidFill>
              </a:rPr>
              <a:t> </a:t>
            </a:r>
            <a:r>
              <a:rPr lang="vi-VN" sz="2000" dirty="0" err="1">
                <a:solidFill>
                  <a:schemeClr val="accent5"/>
                </a:solidFill>
              </a:rPr>
              <a:t>statiscal</a:t>
            </a:r>
            <a:r>
              <a:rPr lang="vi-VN" sz="2000" dirty="0">
                <a:solidFill>
                  <a:schemeClr val="accent5"/>
                </a:solidFill>
              </a:rPr>
              <a:t> </a:t>
            </a:r>
            <a:r>
              <a:rPr lang="vi-VN" sz="2000" dirty="0" err="1">
                <a:solidFill>
                  <a:schemeClr val="accent5"/>
                </a:solidFill>
              </a:rPr>
              <a:t>methods</a:t>
            </a:r>
            <a:r>
              <a:rPr lang="vi-VN" sz="2000" dirty="0">
                <a:solidFill>
                  <a:schemeClr val="accent5"/>
                </a:solidFill>
              </a:rPr>
              <a:t>.</a:t>
            </a: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39E841D4-6470-7DED-C42B-8F554E8080E7}"/>
              </a:ext>
            </a:extLst>
          </p:cNvPr>
          <p:cNvSpPr txBox="1"/>
          <p:nvPr/>
        </p:nvSpPr>
        <p:spPr>
          <a:xfrm>
            <a:off x="838200" y="3057583"/>
            <a:ext cx="63093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dirty="0">
                <a:solidFill>
                  <a:schemeClr val="accent5"/>
                </a:solidFill>
              </a:rPr>
              <a:t>Then the </a:t>
            </a:r>
            <a:r>
              <a:rPr lang="vi-VN" sz="2000" dirty="0" err="1">
                <a:solidFill>
                  <a:schemeClr val="accent5"/>
                </a:solidFill>
              </a:rPr>
              <a:t>result</a:t>
            </a:r>
            <a:r>
              <a:rPr lang="vi-VN" sz="2000" dirty="0">
                <a:solidFill>
                  <a:schemeClr val="accent5"/>
                </a:solidFill>
              </a:rPr>
              <a:t> </a:t>
            </a:r>
            <a:r>
              <a:rPr lang="vi-VN" sz="2000" dirty="0" err="1">
                <a:solidFill>
                  <a:schemeClr val="accent5"/>
                </a:solidFill>
              </a:rPr>
              <a:t>is</a:t>
            </a:r>
            <a:endParaRPr lang="vi-VN" sz="2000" dirty="0">
              <a:solidFill>
                <a:schemeClr val="accent5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47057" y="1980684"/>
            <a:ext cx="109610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212121"/>
                </a:solidFill>
                <a:latin typeface="+mj-lt"/>
              </a:rPr>
              <a:t>Remove columns: </a:t>
            </a:r>
            <a:r>
              <a:rPr lang="en-US" dirty="0" err="1" smtClean="0">
                <a:solidFill>
                  <a:schemeClr val="accent5"/>
                </a:solidFill>
                <a:latin typeface="+mj-lt"/>
              </a:rPr>
              <a:t>ignored_cols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 =[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'</a:t>
            </a:r>
            <a:r>
              <a:rPr lang="en-US" dirty="0" err="1">
                <a:solidFill>
                  <a:srgbClr val="FF0000"/>
                </a:solidFill>
                <a:latin typeface="+mj-lt"/>
              </a:rPr>
              <a:t>MiscFeature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', '</a:t>
            </a:r>
            <a:r>
              <a:rPr lang="en-US" dirty="0" err="1">
                <a:solidFill>
                  <a:srgbClr val="FF0000"/>
                </a:solidFill>
                <a:latin typeface="+mj-lt"/>
              </a:rPr>
              <a:t>MiscVal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', '</a:t>
            </a:r>
            <a:r>
              <a:rPr lang="en-US" dirty="0" err="1">
                <a:solidFill>
                  <a:srgbClr val="FF0000"/>
                </a:solidFill>
                <a:latin typeface="+mj-lt"/>
              </a:rPr>
              <a:t>PoolArea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', '3SsnPorch', '</a:t>
            </a:r>
            <a:r>
              <a:rPr lang="en-US" dirty="0" err="1">
                <a:solidFill>
                  <a:srgbClr val="FF0000"/>
                </a:solidFill>
                <a:latin typeface="+mj-lt"/>
              </a:rPr>
              <a:t>GarageCars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', 'Utilities']</a:t>
            </a:r>
          </a:p>
        </p:txBody>
      </p:sp>
      <p:sp>
        <p:nvSpPr>
          <p:cNvPr id="5" name="Rectangle 4"/>
          <p:cNvSpPr/>
          <p:nvPr/>
        </p:nvSpPr>
        <p:spPr>
          <a:xfrm>
            <a:off x="1557024" y="3773755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12121"/>
                </a:solidFill>
                <a:latin typeface="Roboto"/>
              </a:rPr>
              <a:t>Before dropping </a:t>
            </a:r>
            <a:r>
              <a:rPr lang="en-US" dirty="0" err="1">
                <a:solidFill>
                  <a:srgbClr val="212121"/>
                </a:solidFill>
                <a:latin typeface="Roboto"/>
              </a:rPr>
              <a:t>ignored_cols</a:t>
            </a:r>
            <a:endParaRPr lang="en-US" dirty="0">
              <a:solidFill>
                <a:srgbClr val="212121"/>
              </a:solidFill>
              <a:latin typeface="Roboto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121"/>
                </a:solidFill>
                <a:latin typeface="Roboto"/>
              </a:rPr>
              <a:t>The CV score = </a:t>
            </a:r>
            <a:r>
              <a:rPr lang="en-US" dirty="0">
                <a:solidFill>
                  <a:srgbClr val="FF0000"/>
                </a:solidFill>
                <a:latin typeface="Roboto"/>
              </a:rPr>
              <a:t>0.1182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121"/>
                </a:solidFill>
                <a:latin typeface="Roboto"/>
              </a:rPr>
              <a:t>The test score (on </a:t>
            </a:r>
            <a:r>
              <a:rPr lang="en-US" dirty="0" err="1">
                <a:solidFill>
                  <a:srgbClr val="212121"/>
                </a:solidFill>
                <a:latin typeface="Roboto"/>
              </a:rPr>
              <a:t>Kaggle</a:t>
            </a:r>
            <a:r>
              <a:rPr lang="en-US" dirty="0">
                <a:solidFill>
                  <a:srgbClr val="212121"/>
                </a:solidFill>
                <a:latin typeface="Roboto"/>
              </a:rPr>
              <a:t>) = </a:t>
            </a:r>
            <a:r>
              <a:rPr lang="en-US" dirty="0" smtClean="0">
                <a:solidFill>
                  <a:srgbClr val="FF0000"/>
                </a:solidFill>
                <a:latin typeface="Roboto"/>
              </a:rPr>
              <a:t>0.13703</a:t>
            </a:r>
            <a:endParaRPr lang="en-US" dirty="0">
              <a:solidFill>
                <a:srgbClr val="FF0000"/>
              </a:solidFill>
              <a:latin typeface="Roboto"/>
            </a:endParaRPr>
          </a:p>
          <a:p>
            <a:r>
              <a:rPr lang="en-US" dirty="0">
                <a:solidFill>
                  <a:srgbClr val="212121"/>
                </a:solidFill>
                <a:latin typeface="Roboto"/>
              </a:rPr>
              <a:t>After dropping </a:t>
            </a:r>
            <a:r>
              <a:rPr lang="en-US" dirty="0" err="1">
                <a:solidFill>
                  <a:srgbClr val="212121"/>
                </a:solidFill>
                <a:latin typeface="Roboto"/>
              </a:rPr>
              <a:t>ignored_cols</a:t>
            </a:r>
            <a:endParaRPr lang="en-US" dirty="0">
              <a:solidFill>
                <a:srgbClr val="212121"/>
              </a:solidFill>
              <a:latin typeface="Roboto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2121"/>
                </a:solidFill>
                <a:latin typeface="Roboto"/>
              </a:rPr>
              <a:t>The CV score = </a:t>
            </a:r>
            <a:r>
              <a:rPr lang="en-US" dirty="0">
                <a:solidFill>
                  <a:srgbClr val="FF0000"/>
                </a:solidFill>
                <a:latin typeface="Roboto"/>
              </a:rPr>
              <a:t>0.1192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  <a:latin typeface="Roboto"/>
              </a:rPr>
              <a:t>The </a:t>
            </a:r>
            <a:r>
              <a:rPr lang="en-US" dirty="0" smtClean="0">
                <a:solidFill>
                  <a:srgbClr val="00B050"/>
                </a:solidFill>
                <a:latin typeface="Roboto"/>
              </a:rPr>
              <a:t>test </a:t>
            </a:r>
            <a:r>
              <a:rPr lang="en-US" dirty="0">
                <a:solidFill>
                  <a:srgbClr val="00B050"/>
                </a:solidFill>
                <a:latin typeface="Roboto"/>
              </a:rPr>
              <a:t>score (on </a:t>
            </a:r>
            <a:r>
              <a:rPr lang="en-US" dirty="0" err="1">
                <a:solidFill>
                  <a:srgbClr val="00B050"/>
                </a:solidFill>
                <a:latin typeface="Roboto"/>
              </a:rPr>
              <a:t>Kaggle</a:t>
            </a:r>
            <a:r>
              <a:rPr lang="en-US" dirty="0">
                <a:solidFill>
                  <a:srgbClr val="00B050"/>
                </a:solidFill>
                <a:latin typeface="Roboto"/>
              </a:rPr>
              <a:t>) = 0.12459</a:t>
            </a:r>
            <a:endParaRPr lang="en-US" b="0" i="0" dirty="0">
              <a:solidFill>
                <a:srgbClr val="00B050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91855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28</a:t>
            </a:fld>
            <a:endParaRPr lang="x-none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38200" y="190500"/>
            <a:ext cx="1051560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BR Omega VN" pitchFamily="2" charset="77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990600" y="342900"/>
            <a:ext cx="1051560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BR Omega VN" pitchFamily="2" charset="77"/>
                <a:ea typeface="+mj-ea"/>
                <a:cs typeface="+mj-cs"/>
              </a:defRPr>
            </a:lvl1pPr>
          </a:lstStyle>
          <a:p>
            <a:r>
              <a:rPr lang="en-US" dirty="0" smtClean="0"/>
              <a:t>Submit to </a:t>
            </a:r>
            <a:r>
              <a:rPr lang="en-US" dirty="0" err="1" smtClean="0"/>
              <a:t>Kaggle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760" y="1054100"/>
            <a:ext cx="9218480" cy="468113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785163" y="5735235"/>
            <a:ext cx="1920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Yu Gothic" panose="020B0400000000000000" pitchFamily="34" charset="-128"/>
              </a:rPr>
              <a:t> </a:t>
            </a:r>
            <a:r>
              <a:rPr lang="en-US" dirty="0" smtClean="0">
                <a:latin typeface="Calibri" panose="020F0502020204030204" pitchFamily="34" charset="0"/>
                <a:ea typeface="Yu Gothic" panose="020B0400000000000000" pitchFamily="34" charset="-128"/>
              </a:rPr>
              <a:t>October </a:t>
            </a:r>
            <a:r>
              <a:rPr lang="en-US" dirty="0">
                <a:latin typeface="Calibri" panose="020F0502020204030204" pitchFamily="34" charset="0"/>
                <a:ea typeface="Yu Gothic" panose="020B0400000000000000" pitchFamily="34" charset="-128"/>
              </a:rPr>
              <a:t>10, 2022</a:t>
            </a:r>
            <a:endParaRPr lang="en-US" sz="2000" dirty="0">
              <a:effectLst/>
              <a:latin typeface="Times New Roman" panose="02020603050405020304" pitchFamily="18" charset="0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36351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29</a:t>
            </a:fld>
            <a:endParaRPr lang="x-none"/>
          </a:p>
        </p:txBody>
      </p:sp>
      <p:sp>
        <p:nvSpPr>
          <p:cNvPr id="3" name="TextBox 2"/>
          <p:cNvSpPr txBox="1"/>
          <p:nvPr/>
        </p:nvSpPr>
        <p:spPr>
          <a:xfrm>
            <a:off x="369277" y="2201837"/>
            <a:ext cx="6856364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THANK </a:t>
            </a:r>
          </a:p>
          <a:p>
            <a:r>
              <a:rPr lang="en-US" sz="138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YOU!</a:t>
            </a:r>
          </a:p>
        </p:txBody>
      </p:sp>
    </p:spTree>
    <p:extLst>
      <p:ext uri="{BB962C8B-B14F-4D97-AF65-F5344CB8AC3E}">
        <p14:creationId xmlns:p14="http://schemas.microsoft.com/office/powerpoint/2010/main" val="1627180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4985586-0B32-6E41-8B9A-4AB9C15135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BC0877-AE0C-CD49-8CC8-08B15A284ECF}"/>
              </a:ext>
            </a:extLst>
          </p:cNvPr>
          <p:cNvSpPr txBox="1"/>
          <p:nvPr/>
        </p:nvSpPr>
        <p:spPr>
          <a:xfrm>
            <a:off x="755990" y="5015709"/>
            <a:ext cx="11077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u="none" strike="noStrike" kern="1200" cap="none" spc="-100" normalizeH="0" baseline="0" noProof="0" dirty="0">
                <a:ln>
                  <a:noFill/>
                </a:ln>
                <a:solidFill>
                  <a:srgbClr val="33B2C1"/>
                </a:solidFill>
                <a:effectLst/>
                <a:uLnTx/>
                <a:uFillTx/>
                <a:latin typeface="BR Omega VN" pitchFamily="2" charset="77"/>
                <a:cs typeface="Arial" panose="020B0604020202020204" pitchFamily="34" charset="0"/>
              </a:rPr>
              <a:t>01. </a:t>
            </a:r>
            <a:r>
              <a:rPr lang="en-US" sz="4800" b="1" spc="-100" dirty="0">
                <a:solidFill>
                  <a:srgbClr val="FFFFFF"/>
                </a:solidFill>
                <a:latin typeface="BR Omega VN" pitchFamily="2" charset="77"/>
                <a:cs typeface="Arial" panose="020B0604020202020204" pitchFamily="34" charset="0"/>
              </a:rPr>
              <a:t>OVERVIEW</a:t>
            </a:r>
            <a:endParaRPr kumimoji="0" lang="en-US" sz="4800" b="1" u="none" strike="noStrike" kern="1200" cap="none" spc="-1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R Omega VN" pitchFamily="2" charset="77"/>
              <a:cs typeface="Arial" panose="020B0604020202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F436C3-2D7E-3041-8D47-B0532422070A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4407E3-3E6B-5A47-B389-511C74BB1A06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178CDE7-05D8-8744-8038-80AF282A4A77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AB7FD58-2046-E544-8F06-EB3780AD0E39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75B6CAA-AB44-C24F-81BA-CF8CFFB6AC6F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293BB38-F63D-754F-88AF-1C953B612D17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55EFAD-6583-8342-9ACE-C70DCD1F1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610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9492 1.11111E-6 L -2.29167E-6 1.1111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35" y="1155140"/>
            <a:ext cx="4876190" cy="4876190"/>
          </a:xfrm>
          <a:prstGeom prst="rect">
            <a:avLst/>
          </a:prstGeom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D991-E580-904E-9D4D-52AC888DD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4</a:t>
            </a:fld>
            <a:endParaRPr lang="x-non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883768-C6B4-6542-ADBD-DEA7BC530C3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52400"/>
            <a:ext cx="5441950" cy="711200"/>
          </a:xfrm>
        </p:spPr>
        <p:txBody>
          <a:bodyPr/>
          <a:lstStyle/>
          <a:p>
            <a:pPr lvl="0">
              <a:defRPr/>
            </a:pPr>
            <a:r>
              <a:rPr lang="en-US" dirty="0">
                <a:solidFill>
                  <a:srgbClr val="19226D"/>
                </a:solidFill>
              </a:rPr>
              <a:t>Project problem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46377" y="1577298"/>
            <a:ext cx="656169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400" dirty="0"/>
              <a:t>Currently, the housing market (Real Estate) in Vietnam fluctuates constantly, so it is difficult for us to determine whether the value of the house we need to buy/sell is reasonable or not. 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400" dirty="0" smtClean="0"/>
              <a:t>This project uses the house price dataset from </a:t>
            </a:r>
            <a:r>
              <a:rPr lang="en-US" sz="2400" i="1" dirty="0" smtClean="0">
                <a:hlinkClick r:id="rId3"/>
              </a:rPr>
              <a:t>https://www.kaggle.com/competitions/house-prices-advanced-regression-techniques/data</a:t>
            </a:r>
            <a:endParaRPr lang="en-US" sz="2400" i="1" dirty="0" smtClean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400" dirty="0" smtClean="0"/>
              <a:t>Thereby</a:t>
            </a:r>
            <a:r>
              <a:rPr lang="en-US" sz="2400" dirty="0"/>
              <a:t>, it can be seen that there are many factors that affect the price of a house.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19" y="1155140"/>
            <a:ext cx="2170323" cy="217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32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6BC0877-AE0C-CD49-8CC8-08B15A284ECF}"/>
              </a:ext>
            </a:extLst>
          </p:cNvPr>
          <p:cNvSpPr txBox="1"/>
          <p:nvPr/>
        </p:nvSpPr>
        <p:spPr>
          <a:xfrm>
            <a:off x="689889" y="5180794"/>
            <a:ext cx="11077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4800" b="1" u="none" strike="noStrike" kern="1200" cap="none" spc="-100" normalizeH="0" baseline="0" noProof="0" dirty="0">
                <a:ln>
                  <a:noFill/>
                </a:ln>
                <a:solidFill>
                  <a:srgbClr val="33B2C1"/>
                </a:solidFill>
                <a:effectLst/>
                <a:uLnTx/>
                <a:uFillTx/>
                <a:latin typeface="BR Omega VN" pitchFamily="2" charset="77"/>
                <a:cs typeface="Arial" panose="020B0604020202020204" pitchFamily="34" charset="0"/>
              </a:rPr>
              <a:t>02</a:t>
            </a:r>
            <a:r>
              <a:rPr kumimoji="0" lang="en-US" sz="4800" b="1" u="none" strike="noStrike" kern="1200" cap="none" spc="-100" normalizeH="0" baseline="0" noProof="0" dirty="0">
                <a:ln>
                  <a:noFill/>
                </a:ln>
                <a:solidFill>
                  <a:srgbClr val="0D1136"/>
                </a:solidFill>
                <a:effectLst/>
                <a:uLnTx/>
                <a:uFillTx/>
                <a:latin typeface="BR Omega VN" pitchFamily="2" charset="77"/>
                <a:cs typeface="Arial" panose="020B0604020202020204" pitchFamily="34" charset="0"/>
              </a:rPr>
              <a:t>. </a:t>
            </a:r>
            <a:r>
              <a:rPr lang="en-US" sz="4800" b="1" dirty="0">
                <a:solidFill>
                  <a:schemeClr val="bg1"/>
                </a:solidFill>
                <a:latin typeface="BR Omega VN" pitchFamily="2" charset="77"/>
              </a:rPr>
              <a:t>PROJECT SCOPE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3F436C3-2D7E-3041-8D47-B0532422070A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4407E3-3E6B-5A47-B389-511C74BB1A06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178CDE7-05D8-8744-8038-80AF282A4A77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AB7FD58-2046-E544-8F06-EB3780AD0E39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75B6CAA-AB44-C24F-81BA-CF8CFFB6AC6F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293BB38-F63D-754F-88AF-1C953B612D17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55EFAD-6583-8342-9ACE-C70DCD1F1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07525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9492 1.11111E-6 L -2.29167E-6 1.1111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D991-E580-904E-9D4D-52AC888DD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6</a:t>
            </a:fld>
            <a:endParaRPr lang="x-non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7803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283" y="2600111"/>
            <a:ext cx="2945207" cy="294520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411793" y="2057160"/>
            <a:ext cx="6496280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800" dirty="0"/>
              <a:t>The dataset in </a:t>
            </a:r>
            <a:r>
              <a:rPr lang="en-US" sz="2800" dirty="0" smtClean="0"/>
              <a:t>Iowa state, </a:t>
            </a:r>
            <a:r>
              <a:rPr lang="en-US" sz="2800" dirty="0"/>
              <a:t>US, can apply the same to cities in Vietnam</a:t>
            </a:r>
          </a:p>
          <a:p>
            <a:pPr marL="457200" indent="-45720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800" dirty="0"/>
              <a:t>Understand methods of processing tabular data</a:t>
            </a:r>
          </a:p>
          <a:p>
            <a:pPr marL="457200" indent="-45720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800" dirty="0"/>
              <a:t>Choose the suitable model</a:t>
            </a:r>
          </a:p>
        </p:txBody>
      </p:sp>
    </p:spTree>
    <p:extLst>
      <p:ext uri="{BB962C8B-B14F-4D97-AF65-F5344CB8AC3E}">
        <p14:creationId xmlns:p14="http://schemas.microsoft.com/office/powerpoint/2010/main" val="1943737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D991-E580-904E-9D4D-52AC888DD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7</a:t>
            </a:fld>
            <a:endParaRPr lang="x-non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78033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411793" y="2057160"/>
            <a:ext cx="6496280" cy="4505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800" dirty="0"/>
              <a:t>Applying machine learning to save money and time.</a:t>
            </a:r>
          </a:p>
          <a:p>
            <a:pPr marL="457200" indent="-45720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800" dirty="0"/>
              <a:t>This is regression problem </a:t>
            </a:r>
          </a:p>
          <a:p>
            <a:pPr marL="457200" indent="-45720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sz="2800" dirty="0"/>
              <a:t>Inputs are information of the house, the output is the predicted price of the house.</a:t>
            </a:r>
          </a:p>
        </p:txBody>
      </p:sp>
      <p:pic>
        <p:nvPicPr>
          <p:cNvPr id="4" name="Picture 42">
            <a:extLst>
              <a:ext uri="{FF2B5EF4-FFF2-40B4-BE49-F238E27FC236}">
                <a16:creationId xmlns:a16="http://schemas.microsoft.com/office/drawing/2014/main" id="{9C4B50BE-A528-F348-1E87-7B24BDEC261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9769" y="2446396"/>
            <a:ext cx="3481092" cy="34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84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8</a:t>
            </a:fld>
            <a:endParaRPr lang="x-non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BC0877-AE0C-CD49-8CC8-08B15A284ECF}"/>
              </a:ext>
            </a:extLst>
          </p:cNvPr>
          <p:cNvSpPr txBox="1"/>
          <p:nvPr/>
        </p:nvSpPr>
        <p:spPr>
          <a:xfrm>
            <a:off x="689889" y="5180794"/>
            <a:ext cx="11077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4800" b="1" u="none" strike="noStrike" kern="1200" cap="none" spc="-100" normalizeH="0" baseline="0" noProof="0" dirty="0">
                <a:ln>
                  <a:noFill/>
                </a:ln>
                <a:solidFill>
                  <a:srgbClr val="33B2C1"/>
                </a:solidFill>
                <a:effectLst/>
                <a:uLnTx/>
                <a:uFillTx/>
                <a:latin typeface="BR Omega VN" pitchFamily="2" charset="77"/>
                <a:cs typeface="Arial" panose="020B0604020202020204" pitchFamily="34" charset="0"/>
              </a:rPr>
              <a:t>03.</a:t>
            </a:r>
            <a:r>
              <a:rPr kumimoji="0" lang="en-US" sz="4800" b="1" u="none" strike="noStrike" kern="1200" cap="none" spc="-100" normalizeH="0" baseline="0" noProof="0" dirty="0">
                <a:ln>
                  <a:noFill/>
                </a:ln>
                <a:solidFill>
                  <a:srgbClr val="0D1136"/>
                </a:solidFill>
                <a:effectLst/>
                <a:uLnTx/>
                <a:uFillTx/>
                <a:latin typeface="BR Omega VN" pitchFamily="2" charset="77"/>
                <a:cs typeface="Arial" panose="020B0604020202020204" pitchFamily="34" charset="0"/>
              </a:rPr>
              <a:t> </a:t>
            </a:r>
            <a:r>
              <a:rPr lang="en-US" sz="4800" b="1" dirty="0" smtClean="0">
                <a:solidFill>
                  <a:prstClr val="white"/>
                </a:solidFill>
                <a:latin typeface="BR Omega VN" pitchFamily="2" charset="77"/>
              </a:rPr>
              <a:t>DATASET</a:t>
            </a:r>
            <a:endParaRPr lang="en-US" sz="4800" b="1" dirty="0">
              <a:solidFill>
                <a:prstClr val="white"/>
              </a:solidFill>
              <a:latin typeface="BR Omega V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6172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9492 1.11111E-6 L -2.29167E-6 1.1111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5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9</a:t>
            </a:fld>
            <a:endParaRPr lang="x-none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38200" y="190500"/>
            <a:ext cx="10515600" cy="71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BR Omega VN" pitchFamily="2" charset="77"/>
                <a:ea typeface="+mj-ea"/>
                <a:cs typeface="+mj-cs"/>
              </a:defRPr>
            </a:lvl1pPr>
          </a:lstStyle>
          <a:p>
            <a:r>
              <a:rPr lang="en-US" dirty="0"/>
              <a:t>Dataset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A1504456-CFFC-0297-BAFE-25DD04BE5B68}"/>
              </a:ext>
            </a:extLst>
          </p:cNvPr>
          <p:cNvSpPr txBox="1"/>
          <p:nvPr/>
        </p:nvSpPr>
        <p:spPr>
          <a:xfrm>
            <a:off x="607419" y="1436013"/>
            <a:ext cx="56894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dirty="0" err="1"/>
              <a:t>Train</a:t>
            </a:r>
            <a:r>
              <a:rPr lang="vi-VN" sz="2000" dirty="0"/>
              <a:t> </a:t>
            </a:r>
            <a:r>
              <a:rPr lang="vi-VN" sz="2000" dirty="0" err="1"/>
              <a:t>set</a:t>
            </a:r>
            <a:r>
              <a:rPr lang="vi-VN" sz="2000" dirty="0"/>
              <a:t> </a:t>
            </a:r>
            <a:r>
              <a:rPr lang="vi-VN" sz="2000" dirty="0" err="1"/>
              <a:t>has</a:t>
            </a:r>
            <a:r>
              <a:rPr lang="vi-VN" sz="2000" dirty="0"/>
              <a:t> 1460 </a:t>
            </a:r>
            <a:r>
              <a:rPr lang="vi-VN" sz="2000" dirty="0" err="1"/>
              <a:t>records</a:t>
            </a:r>
            <a:r>
              <a:rPr lang="vi-VN" sz="2000" dirty="0"/>
              <a:t> </a:t>
            </a:r>
            <a:r>
              <a:rPr lang="vi-VN" sz="2000" dirty="0" err="1"/>
              <a:t>about</a:t>
            </a:r>
            <a:r>
              <a:rPr lang="vi-VN" sz="2000" dirty="0"/>
              <a:t> 1460 </a:t>
            </a:r>
            <a:r>
              <a:rPr lang="vi-VN" sz="2000" dirty="0" err="1"/>
              <a:t>houses</a:t>
            </a:r>
            <a:r>
              <a:rPr lang="vi-VN" sz="2000" dirty="0"/>
              <a:t> in </a:t>
            </a:r>
            <a:r>
              <a:rPr lang="vi-VN" sz="2000" dirty="0" err="1"/>
              <a:t>Iowa</a:t>
            </a:r>
            <a:r>
              <a:rPr lang="vi-VN" sz="2000" dirty="0"/>
              <a:t> </a:t>
            </a:r>
            <a:r>
              <a:rPr lang="vi-VN" sz="2000" dirty="0" err="1"/>
              <a:t>state</a:t>
            </a:r>
            <a:r>
              <a:rPr lang="vi-VN" sz="2000" dirty="0"/>
              <a:t>, US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545EA394-F143-C237-48C0-7523D42E013A}"/>
              </a:ext>
            </a:extLst>
          </p:cNvPr>
          <p:cNvSpPr txBox="1"/>
          <p:nvPr/>
        </p:nvSpPr>
        <p:spPr>
          <a:xfrm>
            <a:off x="838200" y="2770545"/>
            <a:ext cx="63093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000" dirty="0"/>
              <a:t>79 </a:t>
            </a:r>
            <a:r>
              <a:rPr lang="vi-VN" sz="2000" dirty="0" err="1"/>
              <a:t>feature</a:t>
            </a:r>
            <a:r>
              <a:rPr lang="vi-VN" sz="2000" dirty="0"/>
              <a:t> </a:t>
            </a:r>
            <a:r>
              <a:rPr lang="vi-VN" sz="2000" dirty="0" err="1"/>
              <a:t>columns</a:t>
            </a:r>
            <a:endParaRPr lang="vi-V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000" dirty="0"/>
              <a:t>1 </a:t>
            </a:r>
            <a:r>
              <a:rPr lang="vi-VN" sz="2000" dirty="0" err="1"/>
              <a:t>target</a:t>
            </a:r>
            <a:r>
              <a:rPr lang="vi-VN" sz="2000" dirty="0"/>
              <a:t> </a:t>
            </a:r>
            <a:r>
              <a:rPr lang="vi-VN" sz="2000" dirty="0" err="1"/>
              <a:t>column</a:t>
            </a:r>
            <a:r>
              <a:rPr lang="vi-VN" sz="2000" dirty="0"/>
              <a:t> (</a:t>
            </a:r>
            <a:r>
              <a:rPr lang="vi-VN" sz="2000" dirty="0" err="1"/>
              <a:t>SalePrice</a:t>
            </a:r>
            <a:r>
              <a:rPr lang="vi-VN" sz="2000" dirty="0"/>
              <a:t>)</a:t>
            </a: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1F8C8C25-9791-0B9F-F37B-876C6A895FFA}"/>
              </a:ext>
            </a:extLst>
          </p:cNvPr>
          <p:cNvSpPr txBox="1"/>
          <p:nvPr/>
        </p:nvSpPr>
        <p:spPr>
          <a:xfrm>
            <a:off x="621868" y="3947736"/>
            <a:ext cx="63093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dirty="0" err="1"/>
              <a:t>Test</a:t>
            </a:r>
            <a:r>
              <a:rPr lang="vi-VN" sz="2000" dirty="0"/>
              <a:t> </a:t>
            </a:r>
            <a:r>
              <a:rPr lang="vi-VN" sz="2000" dirty="0" err="1"/>
              <a:t>set</a:t>
            </a:r>
            <a:r>
              <a:rPr lang="vi-VN" sz="2000" dirty="0"/>
              <a:t> </a:t>
            </a:r>
            <a:r>
              <a:rPr lang="vi-VN" sz="2000" dirty="0" err="1"/>
              <a:t>has</a:t>
            </a:r>
            <a:r>
              <a:rPr lang="vi-VN" sz="2000" dirty="0"/>
              <a:t> 1459 </a:t>
            </a:r>
            <a:r>
              <a:rPr lang="vi-VN" sz="2000" dirty="0" err="1"/>
              <a:t>records</a:t>
            </a:r>
            <a:r>
              <a:rPr lang="vi-VN" sz="2000" dirty="0"/>
              <a:t> </a:t>
            </a:r>
            <a:r>
              <a:rPr lang="vi-VN" sz="2000" dirty="0" err="1"/>
              <a:t>with</a:t>
            </a:r>
            <a:r>
              <a:rPr lang="vi-VN" sz="2000" dirty="0"/>
              <a:t> </a:t>
            </a:r>
            <a:r>
              <a:rPr lang="vi-VN" sz="2000" dirty="0" err="1"/>
              <a:t>total</a:t>
            </a:r>
            <a:r>
              <a:rPr lang="vi-VN" sz="2000" dirty="0"/>
              <a:t> 79 </a:t>
            </a:r>
            <a:r>
              <a:rPr lang="vi-VN" sz="2000" dirty="0" err="1"/>
              <a:t>columns</a:t>
            </a:r>
            <a:r>
              <a:rPr lang="vi-VN" sz="2000" dirty="0"/>
              <a:t>:</a:t>
            </a:r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97619497-7D38-9D18-9555-ECD02F5B2ECA}"/>
              </a:ext>
            </a:extLst>
          </p:cNvPr>
          <p:cNvSpPr txBox="1"/>
          <p:nvPr/>
        </p:nvSpPr>
        <p:spPr>
          <a:xfrm>
            <a:off x="838200" y="4355236"/>
            <a:ext cx="470045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000" dirty="0"/>
              <a:t>79 </a:t>
            </a:r>
            <a:r>
              <a:rPr lang="vi-VN" sz="2000" dirty="0" err="1"/>
              <a:t>feature</a:t>
            </a:r>
            <a:r>
              <a:rPr lang="vi-VN" sz="2000" dirty="0"/>
              <a:t> </a:t>
            </a:r>
            <a:r>
              <a:rPr lang="vi-VN" sz="2000" dirty="0" err="1"/>
              <a:t>columns</a:t>
            </a:r>
            <a:endParaRPr lang="vi-V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000" dirty="0" err="1"/>
              <a:t>There</a:t>
            </a:r>
            <a:r>
              <a:rPr lang="vi-VN" sz="2000" dirty="0"/>
              <a:t> </a:t>
            </a:r>
            <a:r>
              <a:rPr lang="vi-VN" sz="2000" dirty="0" err="1"/>
              <a:t>is</a:t>
            </a:r>
            <a:r>
              <a:rPr lang="vi-VN" sz="2000" dirty="0"/>
              <a:t> no </a:t>
            </a:r>
            <a:r>
              <a:rPr lang="vi-VN" sz="2000" dirty="0" err="1"/>
              <a:t>target</a:t>
            </a:r>
            <a:r>
              <a:rPr lang="vi-VN" sz="2000" dirty="0"/>
              <a:t> </a:t>
            </a:r>
          </a:p>
          <a:p>
            <a:r>
              <a:rPr lang="vi-VN" sz="2000" dirty="0"/>
              <a:t>(</a:t>
            </a:r>
            <a:r>
              <a:rPr lang="vi-VN" sz="2000" dirty="0" err="1"/>
              <a:t>submit</a:t>
            </a:r>
            <a:r>
              <a:rPr lang="vi-VN" sz="2000" dirty="0"/>
              <a:t> to </a:t>
            </a:r>
            <a:r>
              <a:rPr lang="vi-VN" sz="2000" dirty="0" err="1"/>
              <a:t>Kaggle</a:t>
            </a:r>
            <a:r>
              <a:rPr lang="vi-VN" sz="2000" dirty="0"/>
              <a:t> </a:t>
            </a:r>
            <a:r>
              <a:rPr lang="vi-VN" sz="2000" dirty="0" err="1"/>
              <a:t>for</a:t>
            </a:r>
            <a:r>
              <a:rPr lang="vi-VN" sz="2000" dirty="0"/>
              <a:t> </a:t>
            </a:r>
            <a:r>
              <a:rPr lang="vi-VN" sz="2000" dirty="0" err="1"/>
              <a:t>scoring</a:t>
            </a:r>
            <a:r>
              <a:rPr lang="vi-VN" sz="2000" dirty="0"/>
              <a:t>)</a:t>
            </a:r>
          </a:p>
        </p:txBody>
      </p:sp>
      <p:pic>
        <p:nvPicPr>
          <p:cNvPr id="14" name="Hình ảnh 13">
            <a:extLst>
              <a:ext uri="{FF2B5EF4-FFF2-40B4-BE49-F238E27FC236}">
                <a16:creationId xmlns:a16="http://schemas.microsoft.com/office/drawing/2014/main" id="{B6252A48-5ABB-98F3-A5C3-DACDA4D26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879" y="1666737"/>
            <a:ext cx="5895121" cy="4348669"/>
          </a:xfrm>
          <a:prstGeom prst="rect">
            <a:avLst/>
          </a:prstGeom>
        </p:spPr>
      </p:pic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A8DB6F00-F0E9-CDE4-6C27-C533EB458C0A}"/>
              </a:ext>
            </a:extLst>
          </p:cNvPr>
          <p:cNvSpPr txBox="1"/>
          <p:nvPr/>
        </p:nvSpPr>
        <p:spPr>
          <a:xfrm>
            <a:off x="607419" y="2285238"/>
            <a:ext cx="63093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dirty="0"/>
              <a:t> </a:t>
            </a:r>
            <a:r>
              <a:rPr lang="vi-VN" sz="2000" dirty="0" err="1"/>
              <a:t>There</a:t>
            </a:r>
            <a:r>
              <a:rPr lang="vi-VN" sz="2000" dirty="0"/>
              <a:t> </a:t>
            </a:r>
            <a:r>
              <a:rPr lang="vi-VN" sz="2000" dirty="0" err="1"/>
              <a:t>are</a:t>
            </a:r>
            <a:r>
              <a:rPr lang="vi-VN" sz="2000" dirty="0"/>
              <a:t> </a:t>
            </a:r>
            <a:r>
              <a:rPr lang="vi-VN" sz="2000" dirty="0" err="1"/>
              <a:t>total</a:t>
            </a:r>
            <a:r>
              <a:rPr lang="vi-VN" sz="2000" dirty="0"/>
              <a:t> 80 </a:t>
            </a:r>
            <a:r>
              <a:rPr lang="vi-VN" sz="2000" dirty="0" err="1"/>
              <a:t>columns</a:t>
            </a:r>
            <a:r>
              <a:rPr lang="vi-VN" sz="20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784890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34EA2"/>
      </a:dk1>
      <a:lt1>
        <a:sysClr val="window" lastClr="FFFFFF"/>
      </a:lt1>
      <a:dk2>
        <a:srgbClr val="19226D"/>
      </a:dk2>
      <a:lt2>
        <a:srgbClr val="F37021"/>
      </a:lt2>
      <a:accent1>
        <a:srgbClr val="33B2C1"/>
      </a:accent1>
      <a:accent2>
        <a:srgbClr val="50B848"/>
      </a:accent2>
      <a:accent3>
        <a:srgbClr val="F2F2F2"/>
      </a:accent3>
      <a:accent4>
        <a:srgbClr val="BFBFBF"/>
      </a:accent4>
      <a:accent5>
        <a:srgbClr val="171616"/>
      </a:accent5>
      <a:accent6>
        <a:srgbClr val="AEABAB"/>
      </a:accent6>
      <a:hlink>
        <a:srgbClr val="F37021"/>
      </a:hlink>
      <a:folHlink>
        <a:srgbClr val="F37021"/>
      </a:folHlink>
    </a:clrScheme>
    <a:fontScheme name="FPT Software tempt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12985</TotalTime>
  <Words>1348</Words>
  <Application>Microsoft Office PowerPoint</Application>
  <PresentationFormat>Widescreen</PresentationFormat>
  <Paragraphs>346</Paragraphs>
  <Slides>29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BR Omega VN</vt:lpstr>
      <vt:lpstr>Rajdhani</vt:lpstr>
      <vt:lpstr>Roboto</vt:lpstr>
      <vt:lpstr>Yu Gothic</vt:lpstr>
      <vt:lpstr>Arial</vt:lpstr>
      <vt:lpstr>Calibri</vt:lpstr>
      <vt:lpstr>Courier New</vt:lpstr>
      <vt:lpstr>Segoe UI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Project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06. EVALUATING &amp; IMPROVING MODEL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MSI</dc:creator>
  <cp:lastModifiedBy>Pham Hoai Nguyen (FWA.CTA)</cp:lastModifiedBy>
  <cp:revision>238</cp:revision>
  <dcterms:created xsi:type="dcterms:W3CDTF">2021-11-26T03:15:35Z</dcterms:created>
  <dcterms:modified xsi:type="dcterms:W3CDTF">2022-10-21T03:03:40Z</dcterms:modified>
</cp:coreProperties>
</file>